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71" r:id="rId4"/>
    <p:sldId id="275" r:id="rId5"/>
    <p:sldId id="273" r:id="rId6"/>
    <p:sldId id="267" r:id="rId7"/>
    <p:sldId id="269" r:id="rId8"/>
    <p:sldId id="270" r:id="rId9"/>
    <p:sldId id="262" r:id="rId10"/>
    <p:sldId id="272" r:id="rId11"/>
    <p:sldId id="261" r:id="rId12"/>
    <p:sldId id="263" r:id="rId13"/>
    <p:sldId id="274" r:id="rId14"/>
    <p:sldId id="260" r:id="rId15"/>
    <p:sldId id="265" r:id="rId16"/>
  </p:sldIdLst>
  <p:sldSz cx="18288000" cy="10287000"/>
  <p:notesSz cx="6858000" cy="9144000"/>
  <p:embeddedFontLst>
    <p:embeddedFont>
      <p:font typeface="ADLaM Display" panose="02010000000000000000" pitchFamily="2" charset="0"/>
      <p:regular r:id="rId18"/>
    </p:embeddedFont>
    <p:embeddedFont>
      <p:font typeface="Amasis MT Pro Medium" panose="02040604050005020304" pitchFamily="18" charset="0"/>
      <p:regular r:id="rId19"/>
      <p:italic r:id="rId20"/>
    </p:embeddedFont>
    <p:embeddedFont>
      <p:font typeface="Aptos Narrow" panose="020B0004020202020204" pitchFamily="34" charset="0"/>
      <p:regular r:id="rId21"/>
      <p:bold r:id="rId22"/>
      <p:italic r:id="rId23"/>
      <p:boldItalic r:id="rId24"/>
    </p:embeddedFont>
    <p:embeddedFont>
      <p:font typeface="Bookman Old Style" panose="02050604050505020204" pitchFamily="18" charset="0"/>
      <p:regular r:id="rId25"/>
      <p:bold r:id="rId26"/>
      <p:italic r:id="rId27"/>
      <p:boldItalic r:id="rId28"/>
    </p:embeddedFont>
    <p:embeddedFont>
      <p:font typeface="Congenial Black" panose="02000503040000020004" pitchFamily="2" charset="0"/>
      <p:bold r:id="rId29"/>
      <p:boldItalic r:id="rId30"/>
    </p:embeddedFont>
    <p:embeddedFont>
      <p:font typeface="HK Modular" panose="020B0604020202020204" charset="0"/>
      <p:regular r:id="rId31"/>
    </p:embeddedFont>
    <p:embeddedFont>
      <p:font typeface="Horizon" panose="020B0604020202020204" charset="0"/>
      <p:regular r:id="rId32"/>
    </p:embeddedFont>
    <p:embeddedFont>
      <p:font typeface="Poppins Light" panose="00000400000000000000" pitchFamily="2" charset="0"/>
      <p:regular r:id="rId33"/>
      <p:italic r:id="rId34"/>
    </p:embeddedFont>
    <p:embeddedFont>
      <p:font typeface="Poppins Semi-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00"/>
    <a:srgbClr val="4D1763"/>
    <a:srgbClr val="0D1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11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16:44:26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54 24575,'52'1'0,"56"-2"0,-70-4 0,40-1 0,-34 5 0,44-8 0,-44 3 0,45 1 0,16-5 0,22-1 0,741 11 0,-862 0 0,0 0 0,0 1 0,0 0 0,0 0 0,0 0 0,-1 1 0,1-1 0,-1 1 0,9 4 0,-17-4 0,1 0 0,0 0 0,-1-1 0,0 0 0,1 1 0,-1-1 0,0 0 0,0 0 0,0 0 0,-4 0 0,-35 5 0,-76 0 0,-263-5 0,276 9 0,83-10 0,-16-1 0,0 2 0,-47 7 0,50-4 0,-1-2 0,-60-3 0,22-1 0,2 3 0,-78-3 0,109-2 0,-35-2 0,-29-5 0,21 5 0,61 3 0,13 2-1365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16:44:29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24477,'1677'32'0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16:44:36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83 24575,'572'0'0,"-466"-11"0,-1 1 0,-38 11 0,89-2 0,-83-11 0,-25 6 0,-44 4 0,-5 1 0,-25 0 0,-147 12 0,36 11 0,102-18 0,-58 2 0,-12 5 0,-23-3 0,118-7 0,-65 2 0,-20 3 0,42-2 0,-93-4 0,91-1 0,61 1 0,43 0 0,67-9 0,-91 7 0,1 1 0,32 2 0,34-1 0,-19-9 0,-36 3 0,54 0 0,-9 0 0,-57 3 0,132-10 0,-72 3 0,-1-1 0,-17 2 0,-33 4 0,56-2 0,-5-4 0,-43 4-1365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16:44:55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945 1 24575,'-30'0'0,"0"-1"0,-1 2 0,1 1 0,-49 9 0,68-9 0,0 1 0,0 0 0,-17 8 0,23-8 0,1 0 0,-1 0 0,1 0 0,0 1 0,0 0 0,0 0 0,0 0 0,1 0 0,-6 8 0,-10 12 0,-1 0 0,-36 33 0,29-30 0,-25 13 0,38-30 0,1 0 0,-15 14 0,15-11 0,-1-1 0,-1 0 0,0-1 0,-1-1 0,0 0 0,-34 14 0,31-14 0,1 0 0,-23 17 0,28-17 0,-1-1 0,0-1 0,-1 0 0,-26 11 0,38-18 0,-16 5 0,0 0 0,-34 5 0,101-12 0,-32 1 0,1 0 0,24-3 0,-36 2 0,1 0 0,-1-1 0,0 1 0,1-1 0,-1 0 0,0 0 0,0-1 0,0 0 0,0 0 0,-1 0 0,8-6 0,166-173 0,-166 168 0,-1 0 0,14-21 0,-17 21 0,1 1 0,1 1 0,17-18 0,-23 25 0,1 1 0,0-1 0,-1 0 0,0 0 0,0 0 0,4-8 0,-8 12 0,1 0 0,-1 0 0,0 0 0,1 0 0,-1 0 0,0 0 0,0 0 0,0 0 0,1 0 0,-1 1 0,0-1 0,0 0 0,0 0 0,-1 0 0,1 0 0,0 0 0,0 0 0,0 0 0,-1-2 0,0 2 0,0 0 0,0 0 0,0 0 0,0 1 0,0-1 0,-1 0 0,1 0 0,0 1 0,0-1 0,0 0 0,-1 1 0,1-1 0,0 1 0,-1 0 0,1-1 0,0 1 0,-1 0 0,-1 0 0,-11-2 0,0 1 0,-1 0 0,1 1 0,0 1 0,-1 0 0,-16 4 0,24-3 0,1-1 0,-1 1 0,1 1 0,-1-1 0,1 1 0,0 0 0,0 1 0,0-1 0,1 1 0,-1 0 0,1 1 0,0-1 0,0 1 0,-8 11 0,12-16 0,1 0 0,0 1 0,-1-1 0,1 0 0,0 1 0,-1-1 0,1 1 0,0-1 0,0 0 0,-1 1 0,1-1 0,0 1 0,0-1 0,0 1 0,0-1 0,0 0 0,-1 1 0,1-1 0,0 1 0,0-1 0,0 1 0,0-1 0,0 1 0,0-1 0,0 1 0,1-1 0,-1 1 0,0-1 0,0 0 0,0 1 0,14 0 0,17-13 0,21-20 0,33-17 0,7 4 0,-104 41 0,-9 3 0,4 1 0,-1 0 0,-29 6 0,41-4 0,0-1 0,0 1 0,0 0 0,0 1 0,0-1 0,0 1 0,1 0 0,-1 1 0,1-1 0,-9 9 0,14-12 2,-1 0 0,1 0 0,0 1-1,-1-1 1,1 0 0,0 1 0,-1-1-1,1 0 1,0 1 0,-1-1 0,1 0-1,0 1 1,0-1 0,0 0 0,-1 1 0,1-1-1,0 1 1,0-1 0,0 1 0,0-1-1,0 0 1,0 1 0,0-1 0,0 1-1,0-1 1,0 1 0,0-1 0,0 0-1,0 1 1,0-1 0,0 1 0,0-1 0,0 1-1,1-1 1,-1 0 0,0 1 0,0-1-1,0 1 1,1-1 0,-1 0 0,0 1-1,1-1 1,-1 0 0,0 0 0,1 1-1,-1-1 1,0 0 0,1 0 0,-1 1 0,0-1-1,1 0 1,-1 0 0,1 0 0,-1 1-1,1-1 1,-1 0 0,0 0 0,1 0-1,-1 0 1,1 0 0,0 0 0,30 4-1242,-30-4 1005,17 1-6591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16:45:01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24575,'43'17'0,"-18"-7"0,0 2 0,-1 0 0,0 2 0,26 20 0,-19-13 0,158 116 0,-177-126 0,-1 0 0,14 17 0,-17-18 0,1 1 0,21 16 0,-26-23 0,1-1 0,-1-1 0,1 1 0,0 0 0,0-1 0,0 0 0,0 0 0,0-1 0,0 0 0,1 1 0,6-1 0,0 2-105,1-1 0,-1 2 0,0 0 0,0 0 0,0 1 0,-1 1 0,0 0 0,0 0 0,0 1 0,-1 0 0,0 1 0,14 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16:45:02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24575,'0'2'0,"0"0"0,0 0 0,1 1 0,-1-1 0,1 0 0,-1 0 0,1 0 0,0 0 0,0 0 0,0 0 0,0-1 0,0 1 0,0 0 0,1 0 0,-1-1 0,1 1 0,2 2 0,35 22 0,-32-22 0,-1 0 0,1 0 0,-1 0 0,0 1 0,6 6 0,-1 3 0,116 127 0,-100-120-1365,-10-11-5461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2ADD1-3A54-40DB-B975-4AFFE59F84B8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E566C-76DC-4AB7-95ED-0D80923F8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3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E566C-76DC-4AB7-95ED-0D80923F8C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13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E566C-76DC-4AB7-95ED-0D80923F8C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22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E566C-76DC-4AB7-95ED-0D80923F8C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90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customXml" Target="../ink/ink4.xml"/><Relationship Id="rId17" Type="http://schemas.openxmlformats.org/officeDocument/2006/relationships/image" Target="../media/image20.png"/><Relationship Id="rId2" Type="http://schemas.openxmlformats.org/officeDocument/2006/relationships/image" Target="../media/image4.jpe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17.png"/><Relationship Id="rId5" Type="http://schemas.openxmlformats.org/officeDocument/2006/relationships/image" Target="../media/image15.jpeg"/><Relationship Id="rId15" Type="http://schemas.openxmlformats.org/officeDocument/2006/relationships/image" Target="../media/image19.png"/><Relationship Id="rId10" Type="http://schemas.openxmlformats.org/officeDocument/2006/relationships/customXml" Target="../ink/ink3.xml"/><Relationship Id="rId4" Type="http://schemas.openxmlformats.org/officeDocument/2006/relationships/image" Target="../media/image14.svg"/><Relationship Id="rId9" Type="http://schemas.openxmlformats.org/officeDocument/2006/relationships/image" Target="../media/image16.png"/><Relationship Id="rId1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44835" y="-547517"/>
            <a:ext cx="9030960" cy="11146926"/>
            <a:chOff x="0" y="0"/>
            <a:chExt cx="2378524" cy="29358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78524" cy="2935816"/>
            </a:xfrm>
            <a:custGeom>
              <a:avLst/>
              <a:gdLst/>
              <a:ahLst/>
              <a:cxnLst/>
              <a:rect l="l" t="t" r="r" b="b"/>
              <a:pathLst>
                <a:path w="2378524" h="2935816">
                  <a:moveTo>
                    <a:pt x="0" y="0"/>
                  </a:moveTo>
                  <a:lnTo>
                    <a:pt x="2378524" y="0"/>
                  </a:lnTo>
                  <a:lnTo>
                    <a:pt x="2378524" y="2935816"/>
                  </a:lnTo>
                  <a:lnTo>
                    <a:pt x="0" y="2935816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060F1F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378524" cy="2935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91939" y="4147494"/>
            <a:ext cx="16082976" cy="2061703"/>
            <a:chOff x="0" y="0"/>
            <a:chExt cx="3785022" cy="543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85022" cy="543000"/>
            </a:xfrm>
            <a:custGeom>
              <a:avLst/>
              <a:gdLst/>
              <a:ahLst/>
              <a:cxnLst/>
              <a:rect l="l" t="t" r="r" b="b"/>
              <a:pathLst>
                <a:path w="3785022" h="543000">
                  <a:moveTo>
                    <a:pt x="0" y="0"/>
                  </a:moveTo>
                  <a:lnTo>
                    <a:pt x="3785022" y="0"/>
                  </a:lnTo>
                  <a:lnTo>
                    <a:pt x="3785022" y="543000"/>
                  </a:lnTo>
                  <a:lnTo>
                    <a:pt x="0" y="5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C1C1">
                      <a:alpha val="25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3785022" cy="543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883131" y="4905287"/>
            <a:ext cx="476426" cy="476426"/>
          </a:xfrm>
          <a:custGeom>
            <a:avLst/>
            <a:gdLst/>
            <a:ahLst/>
            <a:cxnLst/>
            <a:rect l="l" t="t" r="r" b="b"/>
            <a:pathLst>
              <a:path w="476426" h="476426">
                <a:moveTo>
                  <a:pt x="0" y="0"/>
                </a:moveTo>
                <a:lnTo>
                  <a:pt x="476427" y="0"/>
                </a:lnTo>
                <a:lnTo>
                  <a:pt x="476427" y="476426"/>
                </a:lnTo>
                <a:lnTo>
                  <a:pt x="0" y="476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920002" y="4658972"/>
            <a:ext cx="15224998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37"/>
              </a:lnSpc>
              <a:spcBef>
                <a:spcPct val="0"/>
              </a:spcBef>
            </a:pPr>
            <a:r>
              <a:rPr lang="en-US" sz="7000" spc="949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cybersafe campus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48688" y="5814733"/>
            <a:ext cx="7457877" cy="277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19"/>
              </a:lnSpc>
              <a:spcBef>
                <a:spcPct val="0"/>
              </a:spcBef>
            </a:pPr>
            <a:r>
              <a:rPr lang="en-US" sz="1962" dirty="0">
                <a:solidFill>
                  <a:srgbClr val="FFFFFF">
                    <a:alpha val="80784"/>
                  </a:srgbClr>
                </a:solidFill>
                <a:latin typeface="Horizon"/>
                <a:ea typeface="Horizon"/>
                <a:cs typeface="Horizon"/>
                <a:sym typeface="Horizon"/>
              </a:rPr>
              <a:t>LEARN, PLAY AND STAY SAFE ONLINE</a:t>
            </a: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id="{1962115E-8973-F48C-DEA5-50971B144D4C}"/>
              </a:ext>
            </a:extLst>
          </p:cNvPr>
          <p:cNvSpPr/>
          <p:nvPr/>
        </p:nvSpPr>
        <p:spPr>
          <a:xfrm>
            <a:off x="16595319" y="4905287"/>
            <a:ext cx="476426" cy="476426"/>
          </a:xfrm>
          <a:custGeom>
            <a:avLst/>
            <a:gdLst/>
            <a:ahLst/>
            <a:cxnLst/>
            <a:rect l="l" t="t" r="r" b="b"/>
            <a:pathLst>
              <a:path w="476426" h="476426">
                <a:moveTo>
                  <a:pt x="0" y="0"/>
                </a:moveTo>
                <a:lnTo>
                  <a:pt x="476427" y="0"/>
                </a:lnTo>
                <a:lnTo>
                  <a:pt x="476427" y="476426"/>
                </a:lnTo>
                <a:lnTo>
                  <a:pt x="0" y="476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/>
      <p:bldP spid="24" grpId="0"/>
      <p:bldP spid="2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70751-AED1-DE0D-BD59-FACACA3EF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D8FD9F2-58E0-1A6F-E987-16C5BF966DEB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8">
            <a:extLst>
              <a:ext uri="{FF2B5EF4-FFF2-40B4-BE49-F238E27FC236}">
                <a16:creationId xmlns:a16="http://schemas.microsoft.com/office/drawing/2014/main" id="{A5FEA0EE-7141-A8D1-6E6C-AB34CA8EF365}"/>
              </a:ext>
            </a:extLst>
          </p:cNvPr>
          <p:cNvSpPr txBox="1"/>
          <p:nvPr/>
        </p:nvSpPr>
        <p:spPr>
          <a:xfrm>
            <a:off x="914400" y="1181100"/>
            <a:ext cx="10820400" cy="73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6"/>
              </a:lnSpc>
              <a:spcBef>
                <a:spcPct val="0"/>
              </a:spcBef>
            </a:pPr>
            <a:r>
              <a:rPr lang="en-US" sz="5154" spc="649" dirty="0">
                <a:solidFill>
                  <a:srgbClr val="FFFFFF"/>
                </a:solidFill>
                <a:latin typeface="Congenial Black" panose="02000503040000020004" pitchFamily="2" charset="0"/>
                <a:ea typeface="ADLaM Display" panose="02010000000000000000" pitchFamily="2" charset="0"/>
                <a:cs typeface="ADLaM Display" panose="02010000000000000000" pitchFamily="2" charset="0"/>
                <a:sym typeface="HK Modular"/>
              </a:rPr>
              <a:t>Common Types of Threats: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74637-46F0-C611-C178-C7DDABAEB050}"/>
              </a:ext>
            </a:extLst>
          </p:cNvPr>
          <p:cNvSpPr txBox="1"/>
          <p:nvPr/>
        </p:nvSpPr>
        <p:spPr>
          <a:xfrm>
            <a:off x="914400" y="2265789"/>
            <a:ext cx="9144000" cy="6855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Phishing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Password Threats / Credential Attacks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Network Threats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Malware Attacks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Social Engineering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Identity theft </a:t>
            </a:r>
          </a:p>
          <a:p>
            <a:pPr>
              <a:lnSpc>
                <a:spcPct val="200000"/>
              </a:lnSpc>
            </a:pPr>
            <a:endParaRPr lang="en-US" sz="3200" b="1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814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6" name="Group 16"/>
          <p:cNvGrpSpPr/>
          <p:nvPr/>
        </p:nvGrpSpPr>
        <p:grpSpPr>
          <a:xfrm>
            <a:off x="4166778" y="4625587"/>
            <a:ext cx="20465418" cy="2693385"/>
            <a:chOff x="0" y="0"/>
            <a:chExt cx="5390069" cy="7093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390069" cy="709369"/>
            </a:xfrm>
            <a:custGeom>
              <a:avLst/>
              <a:gdLst/>
              <a:ahLst/>
              <a:cxnLst/>
              <a:rect l="l" t="t" r="r" b="b"/>
              <a:pathLst>
                <a:path w="5390069" h="709369">
                  <a:moveTo>
                    <a:pt x="0" y="0"/>
                  </a:moveTo>
                  <a:lnTo>
                    <a:pt x="5390069" y="0"/>
                  </a:lnTo>
                  <a:lnTo>
                    <a:pt x="5390069" y="709369"/>
                  </a:lnTo>
                  <a:lnTo>
                    <a:pt x="0" y="709369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5390069" cy="709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285750" indent="-285750" algn="ctr">
                <a:lnSpc>
                  <a:spcPts val="1917"/>
                </a:lnSpc>
                <a:buFont typeface="Arial" panose="020B0604020202020204" pitchFamily="34" charset="0"/>
                <a:buChar char="•"/>
              </a:pPr>
              <a:endParaRPr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617775" y="2254215"/>
            <a:ext cx="5778569" cy="5778569"/>
            <a:chOff x="0" y="0"/>
            <a:chExt cx="14840029" cy="14840029"/>
          </a:xfrm>
        </p:grpSpPr>
        <p:sp>
          <p:nvSpPr>
            <p:cNvPr id="20" name="Freeform 2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4274C3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4712" r="-247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-412207" y="3402318"/>
            <a:ext cx="3487675" cy="1223269"/>
          </a:xfrm>
          <a:custGeom>
            <a:avLst/>
            <a:gdLst/>
            <a:ahLst/>
            <a:cxnLst/>
            <a:rect l="l" t="t" r="r" b="b"/>
            <a:pathLst>
              <a:path w="3487675" h="1223269">
                <a:moveTo>
                  <a:pt x="0" y="0"/>
                </a:moveTo>
                <a:lnTo>
                  <a:pt x="3487676" y="0"/>
                </a:lnTo>
                <a:lnTo>
                  <a:pt x="3487676" y="1223269"/>
                </a:lnTo>
                <a:lnTo>
                  <a:pt x="0" y="12232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522C71-E5F1-AC72-EBE1-0EDC1DFFDC63}"/>
              </a:ext>
            </a:extLst>
          </p:cNvPr>
          <p:cNvSpPr txBox="1"/>
          <p:nvPr/>
        </p:nvSpPr>
        <p:spPr>
          <a:xfrm>
            <a:off x="6457163" y="2708046"/>
            <a:ext cx="102579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K Modular" panose="020B0604020202020204" charset="0"/>
              </a:rPr>
              <a:t>Common Impacts </a:t>
            </a:r>
          </a:p>
          <a:p>
            <a:r>
              <a:rPr lang="en-US" sz="5000" dirty="0">
                <a:solidFill>
                  <a:schemeClr val="bg1"/>
                </a:solidFill>
                <a:latin typeface="HK Modular" panose="020B0604020202020204" charset="0"/>
              </a:rPr>
              <a:t>of Cyber Attacks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CC79B0-DE9C-796E-7598-2ED1D43F7B88}"/>
              </a:ext>
            </a:extLst>
          </p:cNvPr>
          <p:cNvSpPr txBox="1"/>
          <p:nvPr/>
        </p:nvSpPr>
        <p:spPr>
          <a:xfrm>
            <a:off x="6472403" y="5070546"/>
            <a:ext cx="779223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2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Loss of personal or financial data</a:t>
            </a:r>
          </a:p>
          <a:p>
            <a:pPr marL="285750" indent="-285750">
              <a:buSzPct val="200000"/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buSzPct val="2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Hacked or stolen social media accounts</a:t>
            </a:r>
          </a:p>
          <a:p>
            <a:pPr marL="285750" indent="-285750">
              <a:buSzPct val="200000"/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buSzPct val="2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Identity theft and online fraud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3C5E3D-526B-9071-B61C-FA208DA93DCD}"/>
              </a:ext>
            </a:extLst>
          </p:cNvPr>
          <p:cNvSpPr txBox="1"/>
          <p:nvPr/>
        </p:nvSpPr>
        <p:spPr>
          <a:xfrm>
            <a:off x="12573000" y="5088648"/>
            <a:ext cx="1263670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SzPct val="2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Damage to reputation or privacy</a:t>
            </a:r>
          </a:p>
          <a:p>
            <a:pPr marL="342900" indent="-342900">
              <a:buSzPct val="200000"/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342900" indent="-342900">
              <a:buSzPct val="2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Emotional stress or embarrassment</a:t>
            </a:r>
          </a:p>
          <a:p>
            <a:pPr marL="342900" indent="-342900">
              <a:buSzPct val="200000"/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342900" indent="-342900">
              <a:buSzPct val="2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Disruption to studies or daily life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5E28CD-ED11-E8F4-D2FE-C4747A60F1F5}"/>
              </a:ext>
            </a:extLst>
          </p:cNvPr>
          <p:cNvSpPr txBox="1"/>
          <p:nvPr/>
        </p:nvSpPr>
        <p:spPr>
          <a:xfrm>
            <a:off x="5203428" y="7355176"/>
            <a:ext cx="12847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i="1" dirty="0">
                <a:solidFill>
                  <a:schemeClr val="bg1"/>
                </a:solidFill>
                <a:latin typeface="Bookman Old Style" panose="02050604050505020204" pitchFamily="18" charset="0"/>
              </a:rPr>
              <a:t>Even a single careless click can cause serious harm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5" name="Group 15"/>
          <p:cNvGrpSpPr/>
          <p:nvPr/>
        </p:nvGrpSpPr>
        <p:grpSpPr>
          <a:xfrm>
            <a:off x="2380289" y="2392919"/>
            <a:ext cx="20465418" cy="2621052"/>
            <a:chOff x="0" y="0"/>
            <a:chExt cx="5390069" cy="6903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90069" cy="690318"/>
            </a:xfrm>
            <a:custGeom>
              <a:avLst/>
              <a:gdLst/>
              <a:ahLst/>
              <a:cxnLst/>
              <a:rect l="l" t="t" r="r" b="b"/>
              <a:pathLst>
                <a:path w="5390069" h="690318">
                  <a:moveTo>
                    <a:pt x="0" y="0"/>
                  </a:moveTo>
                  <a:lnTo>
                    <a:pt x="5390069" y="0"/>
                  </a:lnTo>
                  <a:lnTo>
                    <a:pt x="5390069" y="690318"/>
                  </a:lnTo>
                  <a:lnTo>
                    <a:pt x="0" y="690318"/>
                  </a:lnTo>
                  <a:close/>
                </a:path>
              </a:pathLst>
            </a:custGeom>
            <a:gradFill rotWithShape="1">
              <a:gsLst>
                <a:gs pos="0">
                  <a:srgbClr val="060F1F">
                    <a:alpha val="0"/>
                  </a:srgbClr>
                </a:gs>
                <a:gs pos="33333">
                  <a:srgbClr val="071121">
                    <a:alpha val="100000"/>
                  </a:srgbClr>
                </a:gs>
                <a:gs pos="66667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5390069" cy="690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159206" y="5390355"/>
            <a:ext cx="20465418" cy="2503725"/>
            <a:chOff x="0" y="0"/>
            <a:chExt cx="5390069" cy="72396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90069" cy="723963"/>
            </a:xfrm>
            <a:custGeom>
              <a:avLst/>
              <a:gdLst/>
              <a:ahLst/>
              <a:cxnLst/>
              <a:rect l="l" t="t" r="r" b="b"/>
              <a:pathLst>
                <a:path w="5390069" h="723963">
                  <a:moveTo>
                    <a:pt x="0" y="0"/>
                  </a:moveTo>
                  <a:lnTo>
                    <a:pt x="5390069" y="0"/>
                  </a:lnTo>
                  <a:lnTo>
                    <a:pt x="5390069" y="723963"/>
                  </a:lnTo>
                  <a:lnTo>
                    <a:pt x="0" y="723963"/>
                  </a:lnTo>
                  <a:close/>
                </a:path>
              </a:pathLst>
            </a:custGeom>
            <a:gradFill rotWithShape="1">
              <a:gsLst>
                <a:gs pos="0">
                  <a:srgbClr val="060F1F">
                    <a:alpha val="0"/>
                  </a:srgbClr>
                </a:gs>
                <a:gs pos="33333">
                  <a:srgbClr val="071121">
                    <a:alpha val="100000"/>
                  </a:srgbClr>
                </a:gs>
                <a:gs pos="66667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5390069" cy="723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11780448" y="4067413"/>
            <a:ext cx="20465418" cy="2152173"/>
            <a:chOff x="0" y="0"/>
            <a:chExt cx="5390069" cy="5668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390069" cy="566828"/>
            </a:xfrm>
            <a:custGeom>
              <a:avLst/>
              <a:gdLst/>
              <a:ahLst/>
              <a:cxnLst/>
              <a:rect l="l" t="t" r="r" b="b"/>
              <a:pathLst>
                <a:path w="5390069" h="566828">
                  <a:moveTo>
                    <a:pt x="0" y="0"/>
                  </a:moveTo>
                  <a:lnTo>
                    <a:pt x="5390069" y="0"/>
                  </a:lnTo>
                  <a:lnTo>
                    <a:pt x="5390069" y="566828"/>
                  </a:lnTo>
                  <a:lnTo>
                    <a:pt x="0" y="566828"/>
                  </a:lnTo>
                  <a:close/>
                </a:path>
              </a:pathLst>
            </a:custGeom>
            <a:gradFill rotWithShape="1">
              <a:gsLst>
                <a:gs pos="0">
                  <a:srgbClr val="060F1F">
                    <a:alpha val="0"/>
                  </a:srgbClr>
                </a:gs>
                <a:gs pos="33333">
                  <a:srgbClr val="071121">
                    <a:alpha val="100000"/>
                  </a:srgbClr>
                </a:gs>
                <a:gs pos="66667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5390069" cy="566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71600" y="4353630"/>
            <a:ext cx="8056861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3"/>
              </a:lnSpc>
              <a:spcBef>
                <a:spcPct val="0"/>
              </a:spcBef>
            </a:pPr>
            <a:r>
              <a:rPr lang="en-US" sz="6200" dirty="0">
                <a:solidFill>
                  <a:schemeClr val="bg1"/>
                </a:solidFill>
                <a:latin typeface="HK Modular" panose="020B0604020202020204" charset="0"/>
              </a:rPr>
              <a:t>How to Stay Safe Online</a:t>
            </a:r>
            <a:endParaRPr lang="en-US" sz="6200" spc="787" dirty="0">
              <a:solidFill>
                <a:schemeClr val="bg1"/>
              </a:solidFill>
              <a:latin typeface="HK Modular" panose="020B0604020202020204" charset="0"/>
              <a:ea typeface="HK Modular"/>
              <a:cs typeface="HK Modular"/>
              <a:sym typeface="HK Modular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-4557707" y="414511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2"/>
                </a:lnTo>
                <a:lnTo>
                  <a:pt x="0" y="2033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9144000" y="5540521"/>
            <a:ext cx="8597541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SzPct val="15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 </a:t>
            </a:r>
            <a:r>
              <a:rPr lang="en-US" sz="2800" b="1" dirty="0">
                <a:solidFill>
                  <a:schemeClr val="bg1"/>
                </a:solidFill>
              </a:rPr>
              <a:t>strong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</a:rPr>
              <a:t>unique</a:t>
            </a:r>
            <a:r>
              <a:rPr lang="en-US" sz="2800" dirty="0">
                <a:solidFill>
                  <a:schemeClr val="bg1"/>
                </a:solidFill>
              </a:rPr>
              <a:t> passwords with </a:t>
            </a:r>
            <a:r>
              <a:rPr lang="en-US" sz="2800" b="1" dirty="0">
                <a:solidFill>
                  <a:schemeClr val="bg1"/>
                </a:solidFill>
              </a:rPr>
              <a:t>2FA/MFA </a:t>
            </a:r>
            <a:r>
              <a:rPr lang="en-US" sz="2800" dirty="0">
                <a:solidFill>
                  <a:schemeClr val="bg1"/>
                </a:solidFill>
              </a:rPr>
              <a:t>and </a:t>
            </a:r>
            <a:r>
              <a:rPr lang="en-US" sz="2800" b="1" dirty="0">
                <a:solidFill>
                  <a:schemeClr val="bg1"/>
                </a:solidFill>
              </a:rPr>
              <a:t>never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share</a:t>
            </a:r>
            <a:r>
              <a:rPr lang="en-US" sz="2800" dirty="0">
                <a:solidFill>
                  <a:schemeClr val="bg1"/>
                </a:solidFill>
              </a:rPr>
              <a:t> your passwords.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893239-2D6C-DD0B-2BEE-8581F0CDA6E3}"/>
              </a:ext>
            </a:extLst>
          </p:cNvPr>
          <p:cNvSpPr txBox="1"/>
          <p:nvPr/>
        </p:nvSpPr>
        <p:spPr>
          <a:xfrm>
            <a:off x="8959660" y="3634133"/>
            <a:ext cx="920788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ct val="15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Check for fast responses or mistakes like </a:t>
            </a:r>
            <a:r>
              <a:rPr lang="en-US" sz="28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GO0GLE</a:t>
            </a:r>
            <a:r>
              <a:rPr lang="en-US" sz="2800" dirty="0">
                <a:solidFill>
                  <a:schemeClr val="bg1"/>
                </a:solidFill>
              </a:rPr>
              <a:t> instead of </a:t>
            </a:r>
            <a:r>
              <a:rPr lang="en-US" sz="28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GOOGLE</a:t>
            </a:r>
            <a:r>
              <a:rPr lang="en-US" sz="2800" dirty="0">
                <a:solidFill>
                  <a:schemeClr val="bg1"/>
                </a:solidFill>
              </a:rPr>
              <a:t> using </a:t>
            </a:r>
            <a:r>
              <a:rPr lang="en-US" sz="3600" b="1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α</a:t>
            </a:r>
            <a:r>
              <a:rPr lang="en-US" sz="2800" dirty="0">
                <a:solidFill>
                  <a:schemeClr val="bg1"/>
                </a:solidFill>
              </a:rPr>
              <a:t> instead of </a:t>
            </a:r>
            <a:r>
              <a:rPr lang="en-US" sz="3600" b="1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</a:t>
            </a:r>
            <a:r>
              <a:rPr lang="en-US" sz="2800" dirty="0">
                <a:solidFill>
                  <a:schemeClr val="bg1"/>
                </a:solidFill>
              </a:rPr>
              <a:t>,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ü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instead of </a:t>
            </a:r>
            <a:r>
              <a:rPr lang="en-US" sz="3600" b="1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u</a:t>
            </a:r>
            <a:r>
              <a:rPr lang="en-US" sz="3600" b="1" i="1" dirty="0">
                <a:solidFill>
                  <a:srgbClr val="7A0000"/>
                </a:solidFill>
              </a:rPr>
              <a:t> </a:t>
            </a:r>
            <a:r>
              <a:rPr lang="en-US" sz="2800" b="1" i="1" dirty="0">
                <a:solidFill>
                  <a:schemeClr val="bg1"/>
                </a:solidFill>
              </a:rPr>
              <a:t>etc..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>
              <a:buSzPct val="150000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957CED-A338-E89A-323F-05E08C99D464}"/>
              </a:ext>
            </a:extLst>
          </p:cNvPr>
          <p:cNvSpPr txBox="1"/>
          <p:nvPr/>
        </p:nvSpPr>
        <p:spPr>
          <a:xfrm>
            <a:off x="8959660" y="2537767"/>
            <a:ext cx="99221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ct val="1500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Avoid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suspicious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links</a:t>
            </a:r>
            <a:r>
              <a:rPr lang="en-US" sz="2800" dirty="0">
                <a:solidFill>
                  <a:schemeClr val="bg1"/>
                </a:solidFill>
              </a:rPr>
              <a:t> and unknown senders and </a:t>
            </a:r>
            <a:r>
              <a:rPr lang="en-US" sz="2800" b="1" dirty="0">
                <a:solidFill>
                  <a:schemeClr val="bg1"/>
                </a:solidFill>
              </a:rPr>
              <a:t>verify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messages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before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clicking</a:t>
            </a:r>
            <a:r>
              <a:rPr lang="en-US" sz="2800" dirty="0">
                <a:solidFill>
                  <a:schemeClr val="bg1"/>
                </a:solidFill>
              </a:rPr>
              <a:t> or </a:t>
            </a:r>
            <a:r>
              <a:rPr lang="en-US" sz="2800" b="1" dirty="0">
                <a:solidFill>
                  <a:schemeClr val="bg1"/>
                </a:solidFill>
              </a:rPr>
              <a:t>replying</a:t>
            </a:r>
            <a:r>
              <a:rPr lang="en-US" sz="28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D11369-C071-9713-15EC-8CD58ED6074E}"/>
              </a:ext>
            </a:extLst>
          </p:cNvPr>
          <p:cNvSpPr txBox="1"/>
          <p:nvPr/>
        </p:nvSpPr>
        <p:spPr>
          <a:xfrm>
            <a:off x="9113520" y="6625895"/>
            <a:ext cx="8839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ct val="1500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Stay</a:t>
            </a:r>
            <a:r>
              <a:rPr lang="en-US" sz="2800" dirty="0">
                <a:solidFill>
                  <a:schemeClr val="bg1"/>
                </a:solidFill>
              </a:rPr>
              <a:t> off </a:t>
            </a:r>
            <a:r>
              <a:rPr lang="en-US" sz="2800" b="1" dirty="0">
                <a:solidFill>
                  <a:schemeClr val="bg1"/>
                </a:solidFill>
              </a:rPr>
              <a:t>public Wi-Fi </a:t>
            </a:r>
            <a:r>
              <a:rPr lang="en-US" sz="2800" dirty="0">
                <a:solidFill>
                  <a:schemeClr val="bg1"/>
                </a:solidFill>
              </a:rPr>
              <a:t>for logins or file sharing and keep your firewall and antivirus always on.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FBBA4-8413-DFE9-BEDF-559CCCA6D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573FB5-BDEA-C92D-E710-BDFE7862E8BE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007F8EB-8EC1-86B5-70F4-02116C0DDB41}"/>
              </a:ext>
            </a:extLst>
          </p:cNvPr>
          <p:cNvGrpSpPr/>
          <p:nvPr/>
        </p:nvGrpSpPr>
        <p:grpSpPr>
          <a:xfrm>
            <a:off x="2380289" y="2392919"/>
            <a:ext cx="20465418" cy="2621052"/>
            <a:chOff x="0" y="0"/>
            <a:chExt cx="5390069" cy="69031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B92CA6B-8E84-5F73-F0AC-AE58BAAE1CAB}"/>
                </a:ext>
              </a:extLst>
            </p:cNvPr>
            <p:cNvSpPr/>
            <p:nvPr/>
          </p:nvSpPr>
          <p:spPr>
            <a:xfrm>
              <a:off x="0" y="0"/>
              <a:ext cx="5390069" cy="690318"/>
            </a:xfrm>
            <a:custGeom>
              <a:avLst/>
              <a:gdLst/>
              <a:ahLst/>
              <a:cxnLst/>
              <a:rect l="l" t="t" r="r" b="b"/>
              <a:pathLst>
                <a:path w="5390069" h="690318">
                  <a:moveTo>
                    <a:pt x="0" y="0"/>
                  </a:moveTo>
                  <a:lnTo>
                    <a:pt x="5390069" y="0"/>
                  </a:lnTo>
                  <a:lnTo>
                    <a:pt x="5390069" y="690318"/>
                  </a:lnTo>
                  <a:lnTo>
                    <a:pt x="0" y="690318"/>
                  </a:lnTo>
                  <a:close/>
                </a:path>
              </a:pathLst>
            </a:custGeom>
            <a:gradFill rotWithShape="1">
              <a:gsLst>
                <a:gs pos="0">
                  <a:srgbClr val="060F1F">
                    <a:alpha val="0"/>
                  </a:srgbClr>
                </a:gs>
                <a:gs pos="33333">
                  <a:srgbClr val="071121">
                    <a:alpha val="100000"/>
                  </a:srgbClr>
                </a:gs>
                <a:gs pos="66667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57CD1CD-8945-6E43-D6C7-48E9FA060348}"/>
                </a:ext>
              </a:extLst>
            </p:cNvPr>
            <p:cNvSpPr txBox="1"/>
            <p:nvPr/>
          </p:nvSpPr>
          <p:spPr>
            <a:xfrm>
              <a:off x="0" y="0"/>
              <a:ext cx="5390069" cy="690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5748100-FFB0-A12B-098B-83ABF6302BEF}"/>
              </a:ext>
            </a:extLst>
          </p:cNvPr>
          <p:cNvGrpSpPr/>
          <p:nvPr/>
        </p:nvGrpSpPr>
        <p:grpSpPr>
          <a:xfrm>
            <a:off x="2159206" y="5390355"/>
            <a:ext cx="20465418" cy="2503725"/>
            <a:chOff x="0" y="0"/>
            <a:chExt cx="5390069" cy="723963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804C179-15B6-C69D-A458-0EBA8A9DDE5D}"/>
                </a:ext>
              </a:extLst>
            </p:cNvPr>
            <p:cNvSpPr/>
            <p:nvPr/>
          </p:nvSpPr>
          <p:spPr>
            <a:xfrm>
              <a:off x="0" y="0"/>
              <a:ext cx="5390069" cy="723963"/>
            </a:xfrm>
            <a:custGeom>
              <a:avLst/>
              <a:gdLst/>
              <a:ahLst/>
              <a:cxnLst/>
              <a:rect l="l" t="t" r="r" b="b"/>
              <a:pathLst>
                <a:path w="5390069" h="723963">
                  <a:moveTo>
                    <a:pt x="0" y="0"/>
                  </a:moveTo>
                  <a:lnTo>
                    <a:pt x="5390069" y="0"/>
                  </a:lnTo>
                  <a:lnTo>
                    <a:pt x="5390069" y="723963"/>
                  </a:lnTo>
                  <a:lnTo>
                    <a:pt x="0" y="723963"/>
                  </a:lnTo>
                  <a:close/>
                </a:path>
              </a:pathLst>
            </a:custGeom>
            <a:gradFill rotWithShape="1">
              <a:gsLst>
                <a:gs pos="0">
                  <a:srgbClr val="060F1F">
                    <a:alpha val="0"/>
                  </a:srgbClr>
                </a:gs>
                <a:gs pos="33333">
                  <a:srgbClr val="071121">
                    <a:alpha val="100000"/>
                  </a:srgbClr>
                </a:gs>
                <a:gs pos="66667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FDD9B70D-5769-84C8-E75B-89232BB50C6A}"/>
                </a:ext>
              </a:extLst>
            </p:cNvPr>
            <p:cNvSpPr txBox="1"/>
            <p:nvPr/>
          </p:nvSpPr>
          <p:spPr>
            <a:xfrm>
              <a:off x="0" y="0"/>
              <a:ext cx="5390069" cy="723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73734D79-C7E5-0A98-A284-6EBB61378D77}"/>
              </a:ext>
            </a:extLst>
          </p:cNvPr>
          <p:cNvGrpSpPr/>
          <p:nvPr/>
        </p:nvGrpSpPr>
        <p:grpSpPr>
          <a:xfrm>
            <a:off x="-11780448" y="4067413"/>
            <a:ext cx="20465418" cy="2152173"/>
            <a:chOff x="0" y="0"/>
            <a:chExt cx="5390069" cy="56682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3AD22DE-9844-0629-FB68-38329B7C430A}"/>
                </a:ext>
              </a:extLst>
            </p:cNvPr>
            <p:cNvSpPr/>
            <p:nvPr/>
          </p:nvSpPr>
          <p:spPr>
            <a:xfrm>
              <a:off x="0" y="0"/>
              <a:ext cx="5390069" cy="566828"/>
            </a:xfrm>
            <a:custGeom>
              <a:avLst/>
              <a:gdLst/>
              <a:ahLst/>
              <a:cxnLst/>
              <a:rect l="l" t="t" r="r" b="b"/>
              <a:pathLst>
                <a:path w="5390069" h="566828">
                  <a:moveTo>
                    <a:pt x="0" y="0"/>
                  </a:moveTo>
                  <a:lnTo>
                    <a:pt x="5390069" y="0"/>
                  </a:lnTo>
                  <a:lnTo>
                    <a:pt x="5390069" y="566828"/>
                  </a:lnTo>
                  <a:lnTo>
                    <a:pt x="0" y="566828"/>
                  </a:lnTo>
                  <a:close/>
                </a:path>
              </a:pathLst>
            </a:custGeom>
            <a:gradFill rotWithShape="1">
              <a:gsLst>
                <a:gs pos="0">
                  <a:srgbClr val="060F1F">
                    <a:alpha val="0"/>
                  </a:srgbClr>
                </a:gs>
                <a:gs pos="33333">
                  <a:srgbClr val="071121">
                    <a:alpha val="100000"/>
                  </a:srgbClr>
                </a:gs>
                <a:gs pos="66667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5519D1E0-2775-B382-3579-E7CB4C14D776}"/>
                </a:ext>
              </a:extLst>
            </p:cNvPr>
            <p:cNvSpPr txBox="1"/>
            <p:nvPr/>
          </p:nvSpPr>
          <p:spPr>
            <a:xfrm>
              <a:off x="0" y="0"/>
              <a:ext cx="5390069" cy="566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9929F46E-B442-569B-1C34-DE01D4D14DDC}"/>
              </a:ext>
            </a:extLst>
          </p:cNvPr>
          <p:cNvSpPr txBox="1"/>
          <p:nvPr/>
        </p:nvSpPr>
        <p:spPr>
          <a:xfrm>
            <a:off x="1371600" y="4353630"/>
            <a:ext cx="8056861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53"/>
              </a:lnSpc>
              <a:spcBef>
                <a:spcPct val="0"/>
              </a:spcBef>
            </a:pPr>
            <a:r>
              <a:rPr lang="en-US" sz="6200" dirty="0">
                <a:solidFill>
                  <a:schemeClr val="bg1"/>
                </a:solidFill>
                <a:latin typeface="HK Modular" panose="020B0604020202020204" charset="0"/>
              </a:rPr>
              <a:t>How to Stay Safe Online</a:t>
            </a:r>
            <a:endParaRPr lang="en-US" sz="6200" spc="787" dirty="0">
              <a:solidFill>
                <a:schemeClr val="bg1"/>
              </a:solidFill>
              <a:latin typeface="HK Modular" panose="020B0604020202020204" charset="0"/>
              <a:ea typeface="HK Modular"/>
              <a:cs typeface="HK Modular"/>
              <a:sym typeface="HK Modular"/>
            </a:endParaRP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D4612B18-CC26-F620-EAD2-D2A017040664}"/>
              </a:ext>
            </a:extLst>
          </p:cNvPr>
          <p:cNvSpPr/>
          <p:nvPr/>
        </p:nvSpPr>
        <p:spPr>
          <a:xfrm>
            <a:off x="-4557707" y="414511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2"/>
                </a:lnTo>
                <a:lnTo>
                  <a:pt x="0" y="2033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569441D3-BFC4-5DA0-6916-41828654C11C}"/>
              </a:ext>
            </a:extLst>
          </p:cNvPr>
          <p:cNvSpPr txBox="1"/>
          <p:nvPr/>
        </p:nvSpPr>
        <p:spPr>
          <a:xfrm>
            <a:off x="9144000" y="5540521"/>
            <a:ext cx="914400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SzPct val="1500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Avoid oversharing personal details</a:t>
            </a:r>
            <a:r>
              <a:rPr lang="en-US" sz="2800" dirty="0">
                <a:solidFill>
                  <a:schemeClr val="bg1"/>
                </a:solidFill>
              </a:rPr>
              <a:t>, keep your information private and use social media privacy settings.</a:t>
            </a:r>
          </a:p>
          <a:p>
            <a:pPr marL="457200" indent="-457200">
              <a:buSzPct val="150000"/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ABC2C2-D22A-EFFC-63BC-343D9BEF37FA}"/>
              </a:ext>
            </a:extLst>
          </p:cNvPr>
          <p:cNvSpPr txBox="1"/>
          <p:nvPr/>
        </p:nvSpPr>
        <p:spPr>
          <a:xfrm>
            <a:off x="8959660" y="3754687"/>
            <a:ext cx="92078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ct val="1500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Scan files </a:t>
            </a:r>
            <a:r>
              <a:rPr lang="en-US" sz="2800" dirty="0">
                <a:solidFill>
                  <a:schemeClr val="bg1"/>
                </a:solidFill>
              </a:rPr>
              <a:t>and </a:t>
            </a:r>
            <a:r>
              <a:rPr lang="en-US" sz="2800" b="1" dirty="0">
                <a:solidFill>
                  <a:schemeClr val="bg1"/>
                </a:solidFill>
              </a:rPr>
              <a:t>USBs</a:t>
            </a:r>
            <a:r>
              <a:rPr lang="en-US" sz="2800" dirty="0">
                <a:solidFill>
                  <a:schemeClr val="bg1"/>
                </a:solidFill>
              </a:rPr>
              <a:t> before opening and check your accounts often.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D73160-FAC4-9991-8C00-83955EC54CF5}"/>
              </a:ext>
            </a:extLst>
          </p:cNvPr>
          <p:cNvSpPr txBox="1"/>
          <p:nvPr/>
        </p:nvSpPr>
        <p:spPr>
          <a:xfrm>
            <a:off x="8959660" y="2537767"/>
            <a:ext cx="92078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ct val="1500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Don’t</a:t>
            </a:r>
            <a:r>
              <a:rPr lang="en-US" sz="2800" dirty="0">
                <a:solidFill>
                  <a:schemeClr val="bg1"/>
                </a:solidFill>
              </a:rPr>
              <a:t> download from </a:t>
            </a:r>
            <a:r>
              <a:rPr lang="en-US" sz="2800" b="1" dirty="0">
                <a:solidFill>
                  <a:schemeClr val="bg1"/>
                </a:solidFill>
              </a:rPr>
              <a:t>unknown sources </a:t>
            </a:r>
            <a:r>
              <a:rPr lang="en-US" sz="2800" dirty="0">
                <a:solidFill>
                  <a:schemeClr val="bg1"/>
                </a:solidFill>
              </a:rPr>
              <a:t>and always </a:t>
            </a:r>
            <a:r>
              <a:rPr lang="en-US" sz="2800" b="1" dirty="0">
                <a:solidFill>
                  <a:schemeClr val="bg1"/>
                </a:solidFill>
              </a:rPr>
              <a:t>update your software regularly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3D000A-0FF6-C942-479F-E192F2E9825E}"/>
              </a:ext>
            </a:extLst>
          </p:cNvPr>
          <p:cNvSpPr txBox="1"/>
          <p:nvPr/>
        </p:nvSpPr>
        <p:spPr>
          <a:xfrm>
            <a:off x="9113520" y="6669505"/>
            <a:ext cx="8839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ct val="1500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Stay alert </a:t>
            </a:r>
            <a:r>
              <a:rPr lang="en-US" sz="2800" dirty="0">
                <a:solidFill>
                  <a:schemeClr val="bg1"/>
                </a:solidFill>
              </a:rPr>
              <a:t>for emotional tricks and always </a:t>
            </a:r>
            <a:r>
              <a:rPr lang="en-US" sz="2800" b="1" dirty="0">
                <a:solidFill>
                  <a:schemeClr val="bg1"/>
                </a:solidFill>
              </a:rPr>
              <a:t>verify before trusting.</a:t>
            </a:r>
          </a:p>
        </p:txBody>
      </p:sp>
    </p:spTree>
    <p:extLst>
      <p:ext uri="{BB962C8B-B14F-4D97-AF65-F5344CB8AC3E}">
        <p14:creationId xmlns:p14="http://schemas.microsoft.com/office/powerpoint/2010/main" val="3486544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5672852" y="4141698"/>
            <a:ext cx="20465418" cy="1637823"/>
            <a:chOff x="0" y="0"/>
            <a:chExt cx="5390069" cy="4313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90069" cy="431361"/>
            </a:xfrm>
            <a:custGeom>
              <a:avLst/>
              <a:gdLst/>
              <a:ahLst/>
              <a:cxnLst/>
              <a:rect l="l" t="t" r="r" b="b"/>
              <a:pathLst>
                <a:path w="5390069" h="431361">
                  <a:moveTo>
                    <a:pt x="0" y="0"/>
                  </a:moveTo>
                  <a:lnTo>
                    <a:pt x="5390069" y="0"/>
                  </a:lnTo>
                  <a:lnTo>
                    <a:pt x="5390069" y="431361"/>
                  </a:lnTo>
                  <a:lnTo>
                    <a:pt x="0" y="431361"/>
                  </a:lnTo>
                  <a:close/>
                </a:path>
              </a:pathLst>
            </a:custGeom>
            <a:gradFill rotWithShape="1">
              <a:gsLst>
                <a:gs pos="0">
                  <a:srgbClr val="060F1F">
                    <a:alpha val="0"/>
                  </a:srgbClr>
                </a:gs>
                <a:gs pos="33333">
                  <a:srgbClr val="071121">
                    <a:alpha val="100000"/>
                  </a:srgbClr>
                </a:gs>
                <a:gs pos="66667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390069" cy="431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391939" y="2478842"/>
            <a:ext cx="2481768" cy="2481768"/>
            <a:chOff x="0" y="0"/>
            <a:chExt cx="14840029" cy="14840029"/>
          </a:xfrm>
        </p:grpSpPr>
        <p:sp>
          <p:nvSpPr>
            <p:cNvPr id="18" name="Freeform 1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4274C3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38492" r="-384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2680673" y="2145321"/>
            <a:ext cx="6213272" cy="2648932"/>
          </a:xfrm>
          <a:custGeom>
            <a:avLst/>
            <a:gdLst/>
            <a:ahLst/>
            <a:cxnLst/>
            <a:rect l="l" t="t" r="r" b="b"/>
            <a:pathLst>
              <a:path w="6213272" h="2648932">
                <a:moveTo>
                  <a:pt x="0" y="0"/>
                </a:moveTo>
                <a:lnTo>
                  <a:pt x="6213272" y="0"/>
                </a:lnTo>
                <a:lnTo>
                  <a:pt x="6213272" y="2648933"/>
                </a:lnTo>
                <a:lnTo>
                  <a:pt x="0" y="2648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391939" y="5809770"/>
            <a:ext cx="2481768" cy="2481768"/>
            <a:chOff x="0" y="0"/>
            <a:chExt cx="14840029" cy="14840029"/>
          </a:xfrm>
        </p:grpSpPr>
        <p:sp>
          <p:nvSpPr>
            <p:cNvPr id="24" name="Freeform 2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4274C3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32961" r="-3296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354436" y="4640008"/>
            <a:ext cx="699702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  <a:spcBef>
                <a:spcPct val="0"/>
              </a:spcBef>
            </a:pPr>
            <a:r>
              <a:rPr lang="en-US" sz="4644" spc="585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Conclusion</a:t>
            </a:r>
          </a:p>
        </p:txBody>
      </p:sp>
      <p:sp>
        <p:nvSpPr>
          <p:cNvPr id="30" name="Freeform 30"/>
          <p:cNvSpPr/>
          <p:nvPr/>
        </p:nvSpPr>
        <p:spPr>
          <a:xfrm>
            <a:off x="2599668" y="5784958"/>
            <a:ext cx="6213272" cy="2648932"/>
          </a:xfrm>
          <a:custGeom>
            <a:avLst/>
            <a:gdLst/>
            <a:ahLst/>
            <a:cxnLst/>
            <a:rect l="l" t="t" r="r" b="b"/>
            <a:pathLst>
              <a:path w="6213272" h="2648932">
                <a:moveTo>
                  <a:pt x="0" y="0"/>
                </a:moveTo>
                <a:lnTo>
                  <a:pt x="6213272" y="0"/>
                </a:lnTo>
                <a:lnTo>
                  <a:pt x="6213272" y="2648932"/>
                </a:lnTo>
                <a:lnTo>
                  <a:pt x="0" y="2648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5118439" y="2543345"/>
            <a:ext cx="3842336" cy="1200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Cybersecurity is not just a technical issue; it’s a human one.</a:t>
            </a:r>
            <a:endParaRPr lang="en-US" sz="2600" b="1" dirty="0">
              <a:solidFill>
                <a:schemeClr val="bg1"/>
              </a:solidFill>
              <a:latin typeface="Poppins Light" panose="00000400000000000000" pitchFamily="2" charset="0"/>
              <a:ea typeface="Poppins Semi-Bold"/>
              <a:cs typeface="Poppins Light" panose="00000400000000000000" pitchFamily="2" charset="0"/>
              <a:sym typeface="Poppins Semi-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118439" y="6077728"/>
            <a:ext cx="33092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Poppins Light" panose="00000400000000000000" pitchFamily="2" charset="0"/>
                <a:ea typeface="ADLaM Display" panose="02010000000000000000" pitchFamily="2" charset="0"/>
                <a:cs typeface="Poppins Light" panose="00000400000000000000" pitchFamily="2" charset="0"/>
              </a:rPr>
              <a:t>Awareness is the first step toward protection.</a:t>
            </a:r>
            <a:endParaRPr lang="en-US" sz="3000" dirty="0">
              <a:solidFill>
                <a:schemeClr val="bg1"/>
              </a:solidFill>
              <a:latin typeface="Poppins Light" panose="00000400000000000000" pitchFamily="2" charset="0"/>
              <a:ea typeface="ADLaM Display" panose="02010000000000000000" pitchFamily="2" charset="0"/>
              <a:cs typeface="Poppins Light" panose="00000400000000000000" pitchFamily="2" charset="0"/>
              <a:sym typeface="Poppins Ligh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853CEC-316B-5596-8879-BD1EAF5CE937}"/>
              </a:ext>
            </a:extLst>
          </p:cNvPr>
          <p:cNvSpPr txBox="1"/>
          <p:nvPr/>
        </p:nvSpPr>
        <p:spPr>
          <a:xfrm>
            <a:off x="5943600" y="9397999"/>
            <a:ext cx="13068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i="1" dirty="0">
                <a:solidFill>
                  <a:schemeClr val="bg1"/>
                </a:solidFill>
                <a:latin typeface="Amasis MT Pro Medium" panose="02040604050005020304" pitchFamily="18" charset="0"/>
                <a:cs typeface="Poppins Light" panose="00000400000000000000" pitchFamily="2" charset="0"/>
              </a:rPr>
              <a:t>Stay alert. Stay smart. Stay safe online.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628799" y="4701071"/>
            <a:ext cx="11030402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47"/>
              </a:lnSpc>
            </a:pPr>
            <a:r>
              <a:rPr lang="en-US" sz="8000" spc="81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2292D-528F-BC69-4C19-A3AFB528C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7B9E04E-D27E-C6B6-8A93-532E3CBB8769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A28FC33B-9B25-56CE-05E1-E898A5518D22}"/>
              </a:ext>
            </a:extLst>
          </p:cNvPr>
          <p:cNvSpPr txBox="1"/>
          <p:nvPr/>
        </p:nvSpPr>
        <p:spPr>
          <a:xfrm>
            <a:off x="1028700" y="1048636"/>
            <a:ext cx="6492440" cy="885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3"/>
              </a:lnSpc>
              <a:spcBef>
                <a:spcPct val="0"/>
              </a:spcBef>
            </a:pPr>
            <a:r>
              <a:rPr lang="en-US" sz="6252" spc="787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Agenda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A64E0-331F-7D4A-9332-B34DD918FBE7}"/>
              </a:ext>
            </a:extLst>
          </p:cNvPr>
          <p:cNvSpPr txBox="1"/>
          <p:nvPr/>
        </p:nvSpPr>
        <p:spPr>
          <a:xfrm>
            <a:off x="914400" y="1926885"/>
            <a:ext cx="9448800" cy="7755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ptos Narrow" panose="020B0004020202020204" pitchFamily="34" charset="0"/>
                <a:ea typeface="ADLaM Display" panose="02010000000000000000" pitchFamily="2" charset="0"/>
                <a:cs typeface="Poppins Light" panose="00000400000000000000" pitchFamily="2" charset="0"/>
              </a:rPr>
              <a:t>Introduction</a:t>
            </a:r>
          </a:p>
          <a:p>
            <a:pPr marL="685800" indent="-6858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ptos Narrow" panose="020B0004020202020204" pitchFamily="34" charset="0"/>
                <a:ea typeface="ADLaM Display" panose="02010000000000000000" pitchFamily="2" charset="0"/>
                <a:cs typeface="Poppins Light" panose="00000400000000000000" pitchFamily="2" charset="0"/>
              </a:rPr>
              <a:t>Problem</a:t>
            </a:r>
          </a:p>
          <a:p>
            <a:pPr marL="685800" indent="-6858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ptos Narrow" panose="020B0004020202020204" pitchFamily="34" charset="0"/>
                <a:ea typeface="ADLaM Display" panose="02010000000000000000" pitchFamily="2" charset="0"/>
                <a:cs typeface="Poppins Light" panose="00000400000000000000" pitchFamily="2" charset="0"/>
              </a:rPr>
              <a:t>Why Awareness Matters</a:t>
            </a:r>
          </a:p>
          <a:p>
            <a:pPr marL="685800" indent="-6858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ptos Narrow" panose="020B0004020202020204" pitchFamily="34" charset="0"/>
                <a:ea typeface="ADLaM Display" panose="02010000000000000000" pitchFamily="2" charset="0"/>
                <a:cs typeface="Poppins Light" panose="00000400000000000000" pitchFamily="2" charset="0"/>
              </a:rPr>
              <a:t>Objective &amp; Goals</a:t>
            </a:r>
          </a:p>
          <a:p>
            <a:pPr marL="685800" indent="-6858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ptos Narrow" panose="020B0004020202020204" pitchFamily="34" charset="0"/>
                <a:ea typeface="ADLaM Display" panose="02010000000000000000" pitchFamily="2" charset="0"/>
                <a:cs typeface="Poppins Light" panose="00000400000000000000" pitchFamily="2" charset="0"/>
              </a:rPr>
              <a:t>Our Solution</a:t>
            </a:r>
          </a:p>
          <a:p>
            <a:pPr marL="685800" indent="-6858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ptos Narrow" panose="020B0004020202020204" pitchFamily="34" charset="0"/>
                <a:ea typeface="ADLaM Display" panose="02010000000000000000" pitchFamily="2" charset="0"/>
                <a:cs typeface="Poppins Light" panose="00000400000000000000" pitchFamily="2" charset="0"/>
              </a:rPr>
              <a:t>Common Type of Threats</a:t>
            </a:r>
          </a:p>
          <a:p>
            <a:pPr marL="685800" indent="-6858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ptos Narrow" panose="020B0004020202020204" pitchFamily="34" charset="0"/>
                <a:ea typeface="ADLaM Display" panose="02010000000000000000" pitchFamily="2" charset="0"/>
                <a:cs typeface="Poppins Light" panose="00000400000000000000" pitchFamily="2" charset="0"/>
              </a:rPr>
              <a:t>Common Impacts of Cyber Threats</a:t>
            </a:r>
          </a:p>
          <a:p>
            <a:pPr marL="685800" indent="-6858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ptos Narrow" panose="020B0004020202020204" pitchFamily="34" charset="0"/>
                <a:ea typeface="ADLaM Display" panose="02010000000000000000" pitchFamily="2" charset="0"/>
                <a:cs typeface="Poppins Light" panose="00000400000000000000" pitchFamily="2" charset="0"/>
              </a:rPr>
              <a:t>How to Stay Safe Online</a:t>
            </a:r>
          </a:p>
        </p:txBody>
      </p:sp>
      <p:grpSp>
        <p:nvGrpSpPr>
          <p:cNvPr id="48" name="Group 17">
            <a:extLst>
              <a:ext uri="{FF2B5EF4-FFF2-40B4-BE49-F238E27FC236}">
                <a16:creationId xmlns:a16="http://schemas.microsoft.com/office/drawing/2014/main" id="{213F8796-83CE-E950-78AC-4E0A7ACDCAE8}"/>
              </a:ext>
            </a:extLst>
          </p:cNvPr>
          <p:cNvGrpSpPr/>
          <p:nvPr/>
        </p:nvGrpSpPr>
        <p:grpSpPr>
          <a:xfrm>
            <a:off x="6019800" y="1111555"/>
            <a:ext cx="685800" cy="640747"/>
            <a:chOff x="0" y="0"/>
            <a:chExt cx="812800" cy="812800"/>
          </a:xfrm>
        </p:grpSpPr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F34BC8A8-537C-4ACE-00B6-B9D63F0ABD6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86930" t="-158909" r="-178956" b="-1755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7110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0DFE6-4DB3-489A-C632-A63E6A3FC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F08DCB-6A60-7B7F-53CE-B0612E503C27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317EBA-9516-3120-9B21-257893041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182880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45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11095-998C-F0E0-3959-0B70B1ABE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29BF837-F192-CE0F-5DCC-954B2715161F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9A9E1C-3D25-CA0C-1598-D28583700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863"/>
            <a:ext cx="18288000" cy="660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57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B0934-B2CE-6B52-C872-B55F6FCF5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44235F-9B65-6677-FC88-772A58AA6ECB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8877D14-8A2B-E585-89E4-ACC72EF73D05}"/>
              </a:ext>
            </a:extLst>
          </p:cNvPr>
          <p:cNvGrpSpPr/>
          <p:nvPr/>
        </p:nvGrpSpPr>
        <p:grpSpPr>
          <a:xfrm>
            <a:off x="-1166098" y="1781684"/>
            <a:ext cx="20465418" cy="1637823"/>
            <a:chOff x="0" y="0"/>
            <a:chExt cx="5390069" cy="43136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E4F3E56-445F-2552-C5AC-43F4B09E5291}"/>
                </a:ext>
              </a:extLst>
            </p:cNvPr>
            <p:cNvSpPr/>
            <p:nvPr/>
          </p:nvSpPr>
          <p:spPr>
            <a:xfrm>
              <a:off x="0" y="0"/>
              <a:ext cx="5390069" cy="431361"/>
            </a:xfrm>
            <a:custGeom>
              <a:avLst/>
              <a:gdLst/>
              <a:ahLst/>
              <a:cxnLst/>
              <a:rect l="l" t="t" r="r" b="b"/>
              <a:pathLst>
                <a:path w="5390069" h="431361">
                  <a:moveTo>
                    <a:pt x="0" y="0"/>
                  </a:moveTo>
                  <a:lnTo>
                    <a:pt x="5390069" y="0"/>
                  </a:lnTo>
                  <a:lnTo>
                    <a:pt x="5390069" y="431361"/>
                  </a:lnTo>
                  <a:lnTo>
                    <a:pt x="0" y="431361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98ABC33C-D812-6218-C47D-7ACE66CDB264}"/>
                </a:ext>
              </a:extLst>
            </p:cNvPr>
            <p:cNvSpPr txBox="1"/>
            <p:nvPr/>
          </p:nvSpPr>
          <p:spPr>
            <a:xfrm>
              <a:off x="0" y="0"/>
              <a:ext cx="5390069" cy="431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73F4CE65-C525-73A7-3AFB-9BE2FC681008}"/>
              </a:ext>
            </a:extLst>
          </p:cNvPr>
          <p:cNvSpPr txBox="1"/>
          <p:nvPr/>
        </p:nvSpPr>
        <p:spPr>
          <a:xfrm>
            <a:off x="2760343" y="2231972"/>
            <a:ext cx="12767313" cy="78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Introduction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6D6FDC4A-8668-8E43-3204-5B7E5A494B9A}"/>
              </a:ext>
            </a:extLst>
          </p:cNvPr>
          <p:cNvSpPr txBox="1"/>
          <p:nvPr/>
        </p:nvSpPr>
        <p:spPr>
          <a:xfrm>
            <a:off x="2577193" y="4064174"/>
            <a:ext cx="1313361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Cybersecurity is about protecting systems, networks, and personal data from digital threats. But just like every good thing has a bad side, some people use technology to create cyber threats that attack others — and these threats are more dangerous than ever. A single careless click can expose private information or cause serious harm.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88EF5-5891-F9F7-BBE9-AF7D23D87B61}"/>
              </a:ext>
            </a:extLst>
          </p:cNvPr>
          <p:cNvSpPr txBox="1"/>
          <p:nvPr/>
        </p:nvSpPr>
        <p:spPr>
          <a:xfrm>
            <a:off x="2577193" y="5837590"/>
            <a:ext cx="129504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i="1" spc="300" dirty="0">
                <a:solidFill>
                  <a:schemeClr val="bg1"/>
                </a:solidFill>
                <a:latin typeface="Amasis MT Pro Medium" panose="02040604050005020304" pitchFamily="18" charset="0"/>
                <a:cs typeface="Poppins Light" panose="00000400000000000000" pitchFamily="2" charset="0"/>
              </a:rPr>
              <a:t>That’s why learning how to protect yourself online isn’t optional anymore. It’s a must for everyone.</a:t>
            </a:r>
          </a:p>
        </p:txBody>
      </p:sp>
    </p:spTree>
    <p:extLst>
      <p:ext uri="{BB962C8B-B14F-4D97-AF65-F5344CB8AC3E}">
        <p14:creationId xmlns:p14="http://schemas.microsoft.com/office/powerpoint/2010/main" val="119291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C9CA8-62C6-F688-27F5-EF292CF6A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D15549D-B0F5-5C43-4FB9-4B7EAFCDE095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0C8499B-351F-C9C0-88C4-1E70E2164FD2}"/>
              </a:ext>
            </a:extLst>
          </p:cNvPr>
          <p:cNvGrpSpPr/>
          <p:nvPr/>
        </p:nvGrpSpPr>
        <p:grpSpPr>
          <a:xfrm>
            <a:off x="-620782" y="4259504"/>
            <a:ext cx="20465418" cy="3921724"/>
            <a:chOff x="0" y="0"/>
            <a:chExt cx="5390069" cy="1032882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9EA599B-5A96-CF11-8FFB-D04DFB08B4CE}"/>
                </a:ext>
              </a:extLst>
            </p:cNvPr>
            <p:cNvSpPr/>
            <p:nvPr/>
          </p:nvSpPr>
          <p:spPr>
            <a:xfrm>
              <a:off x="0" y="0"/>
              <a:ext cx="5390069" cy="1032882"/>
            </a:xfrm>
            <a:custGeom>
              <a:avLst/>
              <a:gdLst/>
              <a:ahLst/>
              <a:cxnLst/>
              <a:rect l="l" t="t" r="r" b="b"/>
              <a:pathLst>
                <a:path w="5390069" h="1032882">
                  <a:moveTo>
                    <a:pt x="0" y="0"/>
                  </a:moveTo>
                  <a:lnTo>
                    <a:pt x="5390069" y="0"/>
                  </a:lnTo>
                  <a:lnTo>
                    <a:pt x="5390069" y="1032882"/>
                  </a:lnTo>
                  <a:lnTo>
                    <a:pt x="0" y="103288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31000"/>
                  </a:srgbClr>
                </a:gs>
                <a:gs pos="50000">
                  <a:srgbClr val="4F5661">
                    <a:alpha val="24335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67F2FD8-D0C3-EEFF-FA7C-5DE191A85FBB}"/>
                </a:ext>
              </a:extLst>
            </p:cNvPr>
            <p:cNvSpPr txBox="1"/>
            <p:nvPr/>
          </p:nvSpPr>
          <p:spPr>
            <a:xfrm>
              <a:off x="0" y="0"/>
              <a:ext cx="5390069" cy="1032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C3223CB9-81D1-8445-F6CA-DEE870BF8FAE}"/>
              </a:ext>
            </a:extLst>
          </p:cNvPr>
          <p:cNvGrpSpPr/>
          <p:nvPr/>
        </p:nvGrpSpPr>
        <p:grpSpPr>
          <a:xfrm>
            <a:off x="1028700" y="5058375"/>
            <a:ext cx="392527" cy="392527"/>
            <a:chOff x="0" y="0"/>
            <a:chExt cx="103382" cy="103382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C997E7F6-BCC5-8814-E4C2-D9C1ADD43BE5}"/>
                </a:ext>
              </a:extLst>
            </p:cNvPr>
            <p:cNvSpPr/>
            <p:nvPr/>
          </p:nvSpPr>
          <p:spPr>
            <a:xfrm>
              <a:off x="0" y="0"/>
              <a:ext cx="103382" cy="103382"/>
            </a:xfrm>
            <a:custGeom>
              <a:avLst/>
              <a:gdLst/>
              <a:ahLst/>
              <a:cxnLst/>
              <a:rect l="l" t="t" r="r" b="b"/>
              <a:pathLst>
                <a:path w="103382" h="103382">
                  <a:moveTo>
                    <a:pt x="0" y="0"/>
                  </a:moveTo>
                  <a:lnTo>
                    <a:pt x="103382" y="0"/>
                  </a:lnTo>
                  <a:lnTo>
                    <a:pt x="103382" y="103382"/>
                  </a:lnTo>
                  <a:lnTo>
                    <a:pt x="0" y="10338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63000"/>
                  </a:srgbClr>
                </a:gs>
                <a:gs pos="100000">
                  <a:srgbClr val="FFC1C1">
                    <a:alpha val="1575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4D4506C-0DE5-8B39-23C1-D54D3BE6EB05}"/>
                </a:ext>
              </a:extLst>
            </p:cNvPr>
            <p:cNvSpPr txBox="1"/>
            <p:nvPr/>
          </p:nvSpPr>
          <p:spPr>
            <a:xfrm>
              <a:off x="0" y="0"/>
              <a:ext cx="103382" cy="103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2C071BB4-0439-D7F3-D569-A9B28E4B0F36}"/>
              </a:ext>
            </a:extLst>
          </p:cNvPr>
          <p:cNvSpPr txBox="1"/>
          <p:nvPr/>
        </p:nvSpPr>
        <p:spPr>
          <a:xfrm>
            <a:off x="3506439" y="2349263"/>
            <a:ext cx="11275121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3"/>
              </a:lnSpc>
              <a:spcBef>
                <a:spcPct val="0"/>
              </a:spcBef>
            </a:pPr>
            <a:r>
              <a:rPr lang="en-US" sz="6252" spc="787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Problem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6EBB544-0FA8-9BB7-061F-E2DBE9DC4F23}"/>
              </a:ext>
            </a:extLst>
          </p:cNvPr>
          <p:cNvSpPr txBox="1"/>
          <p:nvPr/>
        </p:nvSpPr>
        <p:spPr>
          <a:xfrm>
            <a:off x="1655971" y="4911764"/>
            <a:ext cx="2951337" cy="69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6"/>
              </a:lnSpc>
              <a:spcBef>
                <a:spcPct val="0"/>
              </a:spcBef>
            </a:pPr>
            <a:r>
              <a:rPr lang="en-US" sz="2496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Growing Cyber Threats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46AB947-EAC4-BC81-1B3D-7175AB54767F}"/>
              </a:ext>
            </a:extLst>
          </p:cNvPr>
          <p:cNvSpPr txBox="1"/>
          <p:nvPr/>
        </p:nvSpPr>
        <p:spPr>
          <a:xfrm>
            <a:off x="1655971" y="5790723"/>
            <a:ext cx="4923524" cy="132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4"/>
              </a:lnSpc>
            </a:pPr>
            <a:r>
              <a:rPr lang="en-US" sz="186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Students face increasing risks from hacking, scams, and data breaches that endanger their privacy and personal information.</a:t>
            </a:r>
            <a:endParaRPr lang="en-US" sz="1860" dirty="0">
              <a:solidFill>
                <a:schemeClr val="bg1"/>
              </a:solidFill>
              <a:latin typeface="Poppins Light" panose="00000400000000000000" pitchFamily="2" charset="0"/>
              <a:ea typeface="Poppins Light"/>
              <a:cs typeface="Poppins Light" panose="00000400000000000000" pitchFamily="2" charset="0"/>
              <a:sym typeface="Poppins Light"/>
            </a:endParaRPr>
          </a:p>
        </p:txBody>
      </p:sp>
      <p:grpSp>
        <p:nvGrpSpPr>
          <p:cNvPr id="24" name="Group 24">
            <a:extLst>
              <a:ext uri="{FF2B5EF4-FFF2-40B4-BE49-F238E27FC236}">
                <a16:creationId xmlns:a16="http://schemas.microsoft.com/office/drawing/2014/main" id="{BFC10811-6D87-7C0A-1D24-BC5E6EBC3969}"/>
              </a:ext>
            </a:extLst>
          </p:cNvPr>
          <p:cNvGrpSpPr/>
          <p:nvPr/>
        </p:nvGrpSpPr>
        <p:grpSpPr>
          <a:xfrm>
            <a:off x="6817619" y="5058375"/>
            <a:ext cx="392527" cy="392527"/>
            <a:chOff x="0" y="0"/>
            <a:chExt cx="103382" cy="103382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5FE25E87-44A9-3C63-AF69-6336EA901589}"/>
                </a:ext>
              </a:extLst>
            </p:cNvPr>
            <p:cNvSpPr/>
            <p:nvPr/>
          </p:nvSpPr>
          <p:spPr>
            <a:xfrm>
              <a:off x="0" y="0"/>
              <a:ext cx="103382" cy="103382"/>
            </a:xfrm>
            <a:custGeom>
              <a:avLst/>
              <a:gdLst/>
              <a:ahLst/>
              <a:cxnLst/>
              <a:rect l="l" t="t" r="r" b="b"/>
              <a:pathLst>
                <a:path w="103382" h="103382">
                  <a:moveTo>
                    <a:pt x="0" y="0"/>
                  </a:moveTo>
                  <a:lnTo>
                    <a:pt x="103382" y="0"/>
                  </a:lnTo>
                  <a:lnTo>
                    <a:pt x="103382" y="103382"/>
                  </a:lnTo>
                  <a:lnTo>
                    <a:pt x="0" y="10338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63000"/>
                  </a:srgbClr>
                </a:gs>
                <a:gs pos="100000">
                  <a:srgbClr val="FFC1C1">
                    <a:alpha val="1575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AE25A7CB-2DB4-7B85-5301-D6A69BAEA56A}"/>
                </a:ext>
              </a:extLst>
            </p:cNvPr>
            <p:cNvSpPr txBox="1"/>
            <p:nvPr/>
          </p:nvSpPr>
          <p:spPr>
            <a:xfrm>
              <a:off x="0" y="0"/>
              <a:ext cx="103382" cy="103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49BA1BB5-0900-0965-8FB4-4856E70D64C8}"/>
              </a:ext>
            </a:extLst>
          </p:cNvPr>
          <p:cNvSpPr txBox="1"/>
          <p:nvPr/>
        </p:nvSpPr>
        <p:spPr>
          <a:xfrm>
            <a:off x="7393907" y="4906850"/>
            <a:ext cx="4053100" cy="695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96"/>
              </a:lnSpc>
              <a:spcBef>
                <a:spcPct val="0"/>
              </a:spcBef>
            </a:pPr>
            <a:r>
              <a:rPr lang="en-US" sz="2496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Unengaging Awareness Programs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0312A037-7970-EE7B-CC30-C1BAF5714A64}"/>
              </a:ext>
            </a:extLst>
          </p:cNvPr>
          <p:cNvSpPr txBox="1"/>
          <p:nvPr/>
        </p:nvSpPr>
        <p:spPr>
          <a:xfrm>
            <a:off x="7444890" y="5790723"/>
            <a:ext cx="4590117" cy="858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86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Existing cybersecurity programs are often dull or technical, failing to capture students’ attention.</a:t>
            </a:r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87A089F9-D13C-9214-E980-4D986847C045}"/>
              </a:ext>
            </a:extLst>
          </p:cNvPr>
          <p:cNvGrpSpPr/>
          <p:nvPr/>
        </p:nvGrpSpPr>
        <p:grpSpPr>
          <a:xfrm>
            <a:off x="12427356" y="5079479"/>
            <a:ext cx="392527" cy="392527"/>
            <a:chOff x="0" y="0"/>
            <a:chExt cx="103382" cy="103382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AEEC1D1B-2E92-A8EA-9E4C-3026DDAF8CE2}"/>
                </a:ext>
              </a:extLst>
            </p:cNvPr>
            <p:cNvSpPr/>
            <p:nvPr/>
          </p:nvSpPr>
          <p:spPr>
            <a:xfrm>
              <a:off x="0" y="0"/>
              <a:ext cx="103382" cy="103382"/>
            </a:xfrm>
            <a:custGeom>
              <a:avLst/>
              <a:gdLst/>
              <a:ahLst/>
              <a:cxnLst/>
              <a:rect l="l" t="t" r="r" b="b"/>
              <a:pathLst>
                <a:path w="103382" h="103382">
                  <a:moveTo>
                    <a:pt x="0" y="0"/>
                  </a:moveTo>
                  <a:lnTo>
                    <a:pt x="103382" y="0"/>
                  </a:lnTo>
                  <a:lnTo>
                    <a:pt x="103382" y="103382"/>
                  </a:lnTo>
                  <a:lnTo>
                    <a:pt x="0" y="10338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63000"/>
                  </a:srgbClr>
                </a:gs>
                <a:gs pos="100000">
                  <a:srgbClr val="FFC1C1">
                    <a:alpha val="1575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D293FEC8-97EF-ADBB-49DD-634FAD1F6E3F}"/>
                </a:ext>
              </a:extLst>
            </p:cNvPr>
            <p:cNvSpPr txBox="1"/>
            <p:nvPr/>
          </p:nvSpPr>
          <p:spPr>
            <a:xfrm>
              <a:off x="0" y="0"/>
              <a:ext cx="103382" cy="103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32" name="TextBox 32">
            <a:extLst>
              <a:ext uri="{FF2B5EF4-FFF2-40B4-BE49-F238E27FC236}">
                <a16:creationId xmlns:a16="http://schemas.microsoft.com/office/drawing/2014/main" id="{B3A34408-E953-DB27-383B-94FFCAB92940}"/>
              </a:ext>
            </a:extLst>
          </p:cNvPr>
          <p:cNvSpPr txBox="1"/>
          <p:nvPr/>
        </p:nvSpPr>
        <p:spPr>
          <a:xfrm>
            <a:off x="13054626" y="5110109"/>
            <a:ext cx="3872379" cy="36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6"/>
              </a:lnSpc>
              <a:spcBef>
                <a:spcPct val="0"/>
              </a:spcBef>
            </a:pPr>
            <a:r>
              <a:rPr lang="en-US" sz="2496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Lack of Risk Awareness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E846C4CC-6E86-2AD1-D5DB-032F822A32BF}"/>
              </a:ext>
            </a:extLst>
          </p:cNvPr>
          <p:cNvSpPr txBox="1"/>
          <p:nvPr/>
        </p:nvSpPr>
        <p:spPr>
          <a:xfrm>
            <a:off x="13054626" y="5811827"/>
            <a:ext cx="4590117" cy="987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4"/>
              </a:lnSpc>
            </a:pPr>
            <a:r>
              <a:rPr lang="en-US" sz="186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Many students don’t recognize threats like phishing, scams, or data theft until it’s too late.</a:t>
            </a:r>
            <a:endParaRPr lang="en-US" sz="1860" dirty="0">
              <a:solidFill>
                <a:schemeClr val="bg1"/>
              </a:solidFill>
              <a:latin typeface="Poppins Light" panose="00000400000000000000" pitchFamily="2" charset="0"/>
              <a:ea typeface="Poppins Light"/>
              <a:cs typeface="Poppins Light" panose="00000400000000000000" pitchFamily="2" charset="0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837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/>
      <p:bldP spid="23" grpId="0" build="allAtOnce"/>
      <p:bldP spid="27" grpId="0" build="allAtOnce"/>
      <p:bldP spid="28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39AC8-86B5-75A3-7E74-3F66FA33F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7A04904-FCF2-36DD-AD4C-4C56A2D2A60B}"/>
              </a:ext>
            </a:extLst>
          </p:cNvPr>
          <p:cNvSpPr/>
          <p:nvPr/>
        </p:nvSpPr>
        <p:spPr>
          <a:xfrm flipH="1"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436A5D4-D8ED-06D7-9B82-E4594ACBEED9}"/>
              </a:ext>
            </a:extLst>
          </p:cNvPr>
          <p:cNvGrpSpPr/>
          <p:nvPr/>
        </p:nvGrpSpPr>
        <p:grpSpPr>
          <a:xfrm>
            <a:off x="-1166098" y="1781684"/>
            <a:ext cx="20465418" cy="1637823"/>
            <a:chOff x="0" y="0"/>
            <a:chExt cx="5390069" cy="43136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A1BB760-3667-B2AE-846F-BC55CE5FCA80}"/>
                </a:ext>
              </a:extLst>
            </p:cNvPr>
            <p:cNvSpPr/>
            <p:nvPr/>
          </p:nvSpPr>
          <p:spPr>
            <a:xfrm>
              <a:off x="0" y="0"/>
              <a:ext cx="5390069" cy="431361"/>
            </a:xfrm>
            <a:custGeom>
              <a:avLst/>
              <a:gdLst/>
              <a:ahLst/>
              <a:cxnLst/>
              <a:rect l="l" t="t" r="r" b="b"/>
              <a:pathLst>
                <a:path w="5390069" h="431361">
                  <a:moveTo>
                    <a:pt x="0" y="0"/>
                  </a:moveTo>
                  <a:lnTo>
                    <a:pt x="5390069" y="0"/>
                  </a:lnTo>
                  <a:lnTo>
                    <a:pt x="5390069" y="431361"/>
                  </a:lnTo>
                  <a:lnTo>
                    <a:pt x="0" y="431361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CE668DB-5553-5C46-7380-C13A451F65F9}"/>
                </a:ext>
              </a:extLst>
            </p:cNvPr>
            <p:cNvSpPr txBox="1"/>
            <p:nvPr/>
          </p:nvSpPr>
          <p:spPr>
            <a:xfrm>
              <a:off x="0" y="0"/>
              <a:ext cx="5390069" cy="431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DF5A38A4-FC75-E74E-7780-B3FD60E85A85}"/>
              </a:ext>
            </a:extLst>
          </p:cNvPr>
          <p:cNvSpPr txBox="1"/>
          <p:nvPr/>
        </p:nvSpPr>
        <p:spPr>
          <a:xfrm>
            <a:off x="2060668" y="2222286"/>
            <a:ext cx="14166663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Why Awareness Matters</a:t>
            </a:r>
          </a:p>
        </p:txBody>
      </p:sp>
      <p:sp>
        <p:nvSpPr>
          <p:cNvPr id="101" name="Freeform 21">
            <a:extLst>
              <a:ext uri="{FF2B5EF4-FFF2-40B4-BE49-F238E27FC236}">
                <a16:creationId xmlns:a16="http://schemas.microsoft.com/office/drawing/2014/main" id="{2D4BB634-9A2F-663B-5688-5FB0E872C41A}"/>
              </a:ext>
            </a:extLst>
          </p:cNvPr>
          <p:cNvSpPr/>
          <p:nvPr/>
        </p:nvSpPr>
        <p:spPr>
          <a:xfrm flipH="1">
            <a:off x="11277600" y="4218562"/>
            <a:ext cx="7696198" cy="2648932"/>
          </a:xfrm>
          <a:custGeom>
            <a:avLst/>
            <a:gdLst/>
            <a:ahLst/>
            <a:cxnLst/>
            <a:rect l="l" t="t" r="r" b="b"/>
            <a:pathLst>
              <a:path w="6213272" h="2648932">
                <a:moveTo>
                  <a:pt x="0" y="0"/>
                </a:moveTo>
                <a:lnTo>
                  <a:pt x="6213272" y="0"/>
                </a:lnTo>
                <a:lnTo>
                  <a:pt x="6213272" y="2648933"/>
                </a:lnTo>
                <a:lnTo>
                  <a:pt x="0" y="2648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4" name="Freeform 21">
            <a:extLst>
              <a:ext uri="{FF2B5EF4-FFF2-40B4-BE49-F238E27FC236}">
                <a16:creationId xmlns:a16="http://schemas.microsoft.com/office/drawing/2014/main" id="{38088341-D6C5-996B-F404-177613DCAA3C}"/>
              </a:ext>
            </a:extLst>
          </p:cNvPr>
          <p:cNvSpPr/>
          <p:nvPr/>
        </p:nvSpPr>
        <p:spPr>
          <a:xfrm flipH="1">
            <a:off x="11277600" y="6977623"/>
            <a:ext cx="7696198" cy="2648932"/>
          </a:xfrm>
          <a:custGeom>
            <a:avLst/>
            <a:gdLst/>
            <a:ahLst/>
            <a:cxnLst/>
            <a:rect l="l" t="t" r="r" b="b"/>
            <a:pathLst>
              <a:path w="6213272" h="2648932">
                <a:moveTo>
                  <a:pt x="0" y="0"/>
                </a:moveTo>
                <a:lnTo>
                  <a:pt x="6213272" y="0"/>
                </a:lnTo>
                <a:lnTo>
                  <a:pt x="6213272" y="2648933"/>
                </a:lnTo>
                <a:lnTo>
                  <a:pt x="0" y="2648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FAF6B7C-EAEC-793D-DEEE-0079DDA6B4EF}"/>
              </a:ext>
            </a:extLst>
          </p:cNvPr>
          <p:cNvSpPr txBox="1"/>
          <p:nvPr/>
        </p:nvSpPr>
        <p:spPr>
          <a:xfrm>
            <a:off x="2499699" y="4743211"/>
            <a:ext cx="45351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lang="en-US" sz="2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Most cyber incidents start with human error.</a:t>
            </a:r>
          </a:p>
        </p:txBody>
      </p:sp>
      <p:sp>
        <p:nvSpPr>
          <p:cNvPr id="107" name="Freeform 21">
            <a:extLst>
              <a:ext uri="{FF2B5EF4-FFF2-40B4-BE49-F238E27FC236}">
                <a16:creationId xmlns:a16="http://schemas.microsoft.com/office/drawing/2014/main" id="{AF55F5E3-FAB5-92E4-C40D-9307700EDED8}"/>
              </a:ext>
            </a:extLst>
          </p:cNvPr>
          <p:cNvSpPr/>
          <p:nvPr/>
        </p:nvSpPr>
        <p:spPr>
          <a:xfrm>
            <a:off x="-513244" y="4214603"/>
            <a:ext cx="7566734" cy="2648932"/>
          </a:xfrm>
          <a:custGeom>
            <a:avLst/>
            <a:gdLst/>
            <a:ahLst/>
            <a:cxnLst/>
            <a:rect l="l" t="t" r="r" b="b"/>
            <a:pathLst>
              <a:path w="6213272" h="2648932">
                <a:moveTo>
                  <a:pt x="0" y="0"/>
                </a:moveTo>
                <a:lnTo>
                  <a:pt x="6213272" y="0"/>
                </a:lnTo>
                <a:lnTo>
                  <a:pt x="6213272" y="2648933"/>
                </a:lnTo>
                <a:lnTo>
                  <a:pt x="0" y="2648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8" name="Freeform 21">
            <a:extLst>
              <a:ext uri="{FF2B5EF4-FFF2-40B4-BE49-F238E27FC236}">
                <a16:creationId xmlns:a16="http://schemas.microsoft.com/office/drawing/2014/main" id="{7671A10B-45DF-FCEE-8087-774FFC8D1544}"/>
              </a:ext>
            </a:extLst>
          </p:cNvPr>
          <p:cNvSpPr/>
          <p:nvPr/>
        </p:nvSpPr>
        <p:spPr>
          <a:xfrm>
            <a:off x="-399169" y="6999323"/>
            <a:ext cx="7566734" cy="2648932"/>
          </a:xfrm>
          <a:custGeom>
            <a:avLst/>
            <a:gdLst/>
            <a:ahLst/>
            <a:cxnLst/>
            <a:rect l="l" t="t" r="r" b="b"/>
            <a:pathLst>
              <a:path w="6213272" h="2648932">
                <a:moveTo>
                  <a:pt x="0" y="0"/>
                </a:moveTo>
                <a:lnTo>
                  <a:pt x="6213272" y="0"/>
                </a:lnTo>
                <a:lnTo>
                  <a:pt x="6213272" y="2648933"/>
                </a:lnTo>
                <a:lnTo>
                  <a:pt x="0" y="2648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6F98339-2FD8-25FC-126B-467EC47743CB}"/>
              </a:ext>
            </a:extLst>
          </p:cNvPr>
          <p:cNvSpPr txBox="1"/>
          <p:nvPr/>
        </p:nvSpPr>
        <p:spPr>
          <a:xfrm>
            <a:off x="2419888" y="7505488"/>
            <a:ext cx="45351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lang="en-US" sz="2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Protects personal and campus data.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EC0416-ADF9-61F4-BB53-0EAC15EF2D7A}"/>
              </a:ext>
            </a:extLst>
          </p:cNvPr>
          <p:cNvSpPr txBox="1"/>
          <p:nvPr/>
        </p:nvSpPr>
        <p:spPr>
          <a:xfrm>
            <a:off x="11905438" y="4666446"/>
            <a:ext cx="47559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lang="en-US" sz="2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Builds safer digital behavior among us.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3DF20BA-1FD8-043B-1603-95E27F5FC453}"/>
              </a:ext>
            </a:extLst>
          </p:cNvPr>
          <p:cNvSpPr txBox="1"/>
          <p:nvPr/>
        </p:nvSpPr>
        <p:spPr>
          <a:xfrm>
            <a:off x="11662804" y="7666549"/>
            <a:ext cx="47742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lang="en-US" sz="2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Awareness = Prevention </a:t>
            </a:r>
          </a:p>
          <a:p>
            <a:pPr algn="l">
              <a:defRPr sz="2000"/>
            </a:pPr>
            <a:endParaRPr lang="en-US" sz="2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8" name="TextBox 16">
            <a:extLst>
              <a:ext uri="{FF2B5EF4-FFF2-40B4-BE49-F238E27FC236}">
                <a16:creationId xmlns:a16="http://schemas.microsoft.com/office/drawing/2014/main" id="{209860C1-D9FD-2249-529D-2D975BC54BB8}"/>
              </a:ext>
            </a:extLst>
          </p:cNvPr>
          <p:cNvSpPr txBox="1"/>
          <p:nvPr/>
        </p:nvSpPr>
        <p:spPr>
          <a:xfrm>
            <a:off x="-1371600" y="4643586"/>
            <a:ext cx="20465418" cy="163782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17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147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4" grpId="0" animBg="1"/>
      <p:bldP spid="106" grpId="0"/>
      <p:bldP spid="107" grpId="0" animBg="1"/>
      <p:bldP spid="108" grpId="0" animBg="1"/>
      <p:bldP spid="110" grpId="0"/>
      <p:bldP spid="113" grpId="0"/>
      <p:bldP spid="1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0A76D-CC35-DF30-1114-1D358A92E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5296ED-C399-D434-4437-D27386266B66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9FCE570-861A-5A1F-671B-26D3B6BB7E67}"/>
              </a:ext>
            </a:extLst>
          </p:cNvPr>
          <p:cNvGrpSpPr/>
          <p:nvPr/>
        </p:nvGrpSpPr>
        <p:grpSpPr>
          <a:xfrm>
            <a:off x="10691948" y="1930161"/>
            <a:ext cx="6401205" cy="7448674"/>
            <a:chOff x="0" y="0"/>
            <a:chExt cx="6985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43CA6C4-A3EC-DB73-E033-DEAD91ABB7B6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3"/>
              <a:stretch>
                <a:fillRect l="-53204" r="-53204"/>
              </a:stretch>
            </a:blipFill>
            <a:ln w="66675" cap="sq">
              <a:gradFill>
                <a:gsLst>
                  <a:gs pos="0">
                    <a:srgbClr val="4274C3">
                      <a:alpha val="100000"/>
                    </a:srgbClr>
                  </a:gs>
                  <a:gs pos="50000">
                    <a:srgbClr val="FFFFFF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8B444890-7687-7293-142A-26AD399019E0}"/>
              </a:ext>
            </a:extLst>
          </p:cNvPr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BEB3947-3F8E-0939-382B-C72C90756837}"/>
              </a:ext>
            </a:extLst>
          </p:cNvPr>
          <p:cNvSpPr txBox="1"/>
          <p:nvPr/>
        </p:nvSpPr>
        <p:spPr>
          <a:xfrm>
            <a:off x="1391939" y="1909465"/>
            <a:ext cx="6492440" cy="885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3"/>
              </a:lnSpc>
              <a:spcBef>
                <a:spcPct val="0"/>
              </a:spcBef>
            </a:pPr>
            <a:r>
              <a:rPr lang="en-US" sz="6252" spc="787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Our Goal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86A4EF4B-54C5-2120-9E03-D401075767D9}"/>
              </a:ext>
            </a:extLst>
          </p:cNvPr>
          <p:cNvSpPr/>
          <p:nvPr/>
        </p:nvSpPr>
        <p:spPr>
          <a:xfrm>
            <a:off x="9144000" y="683888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21547B9-773B-073E-B2B8-5C19E47B6B39}"/>
              </a:ext>
            </a:extLst>
          </p:cNvPr>
          <p:cNvSpPr txBox="1"/>
          <p:nvPr/>
        </p:nvSpPr>
        <p:spPr>
          <a:xfrm>
            <a:off x="1391939" y="4024719"/>
            <a:ext cx="7010290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25"/>
              </a:lnSpc>
            </a:pPr>
            <a:r>
              <a:rPr lang="en-US" sz="24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Our goal is to make cybersecurity learning </a:t>
            </a:r>
            <a:r>
              <a:rPr lang="en-US" sz="24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fun and easy</a:t>
            </a:r>
            <a:r>
              <a:rPr lang="en-US" sz="24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for students. By using </a:t>
            </a:r>
            <a:r>
              <a:rPr lang="en-US" sz="24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gamification</a:t>
            </a:r>
            <a:r>
              <a:rPr lang="en-US" sz="24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we aim to keep them motivated and engaged throughout the learning process. This approach helps </a:t>
            </a:r>
            <a:r>
              <a:rPr lang="en-US" sz="24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encourage safe digital habits</a:t>
            </a:r>
            <a:r>
              <a:rPr lang="en-US" sz="24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across the entire campus community.</a:t>
            </a:r>
            <a:endParaRPr lang="en-US" sz="2062" dirty="0">
              <a:solidFill>
                <a:schemeClr val="bg1"/>
              </a:solidFill>
              <a:latin typeface="Poppins Light" panose="00000400000000000000" pitchFamily="2" charset="0"/>
              <a:ea typeface="Poppins Light"/>
              <a:cs typeface="Poppins Light" panose="00000400000000000000" pitchFamily="2" charset="0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0132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5400000" flipV="1">
            <a:off x="3407894" y="-149339"/>
            <a:ext cx="6732898" cy="10764808"/>
          </a:xfrm>
          <a:custGeom>
            <a:avLst/>
            <a:gdLst/>
            <a:ahLst/>
            <a:cxnLst/>
            <a:rect l="l" t="t" r="r" b="b"/>
            <a:pathLst>
              <a:path w="6732898" h="10764808">
                <a:moveTo>
                  <a:pt x="0" y="10764809"/>
                </a:moveTo>
                <a:lnTo>
                  <a:pt x="6732899" y="10764809"/>
                </a:lnTo>
                <a:lnTo>
                  <a:pt x="6732899" y="0"/>
                </a:lnTo>
                <a:lnTo>
                  <a:pt x="0" y="0"/>
                </a:lnTo>
                <a:lnTo>
                  <a:pt x="0" y="10764809"/>
                </a:lnTo>
                <a:close/>
              </a:path>
            </a:pathLst>
          </a:custGeom>
          <a:blipFill>
            <a:blip r:embed="rId3">
              <a:alphaModFix amt="65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010476" y="1358302"/>
            <a:ext cx="3916530" cy="7747630"/>
            <a:chOff x="0" y="0"/>
            <a:chExt cx="2620010" cy="5182870"/>
          </a:xfrm>
        </p:grpSpPr>
        <p:sp>
          <p:nvSpPr>
            <p:cNvPr id="17" name="Freeform 1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887632" y="3068503"/>
            <a:ext cx="7475568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66"/>
              </a:lnSpc>
              <a:spcBef>
                <a:spcPct val="0"/>
              </a:spcBef>
            </a:pPr>
            <a:r>
              <a:rPr lang="en-US" sz="5154" spc="649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Our solution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887632" y="4905554"/>
            <a:ext cx="7164307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Our solution is a </a:t>
            </a:r>
            <a:r>
              <a:rPr lang="en-US" sz="24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website</a:t>
            </a:r>
            <a:r>
              <a:rPr lang="en-US" sz="24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that raises cybersecurity awareness through </a:t>
            </a:r>
            <a:r>
              <a:rPr lang="en-US" sz="24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gamified learning</a:t>
            </a:r>
            <a:r>
              <a:rPr lang="en-US" sz="24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It includes </a:t>
            </a:r>
            <a:r>
              <a:rPr lang="en-US" sz="24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lessons, quizzes, and scoring systems</a:t>
            </a:r>
            <a:r>
              <a:rPr lang="en-US" sz="24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to make learning enjoyable and motivating. The platform is </a:t>
            </a:r>
            <a:r>
              <a:rPr lang="en-US" sz="24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interactive, engaging, and student-friendly</a:t>
            </a:r>
            <a:r>
              <a:rPr lang="en-US" sz="24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encouraging safe online behavior across campus.</a:t>
            </a:r>
          </a:p>
        </p:txBody>
      </p:sp>
      <p:pic>
        <p:nvPicPr>
          <p:cNvPr id="44" name="Picture 43" descr="A screenshot of a phone&#10;&#10;AI-generated content may be incorrect.">
            <a:extLst>
              <a:ext uri="{FF2B5EF4-FFF2-40B4-BE49-F238E27FC236}">
                <a16:creationId xmlns:a16="http://schemas.microsoft.com/office/drawing/2014/main" id="{577AD667-8993-9ADD-BBB5-AE5395D0F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145" y="1639198"/>
            <a:ext cx="3412552" cy="71921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B6625A2-D4CD-4D7E-B1EC-C246998AC6A5}"/>
                  </a:ext>
                </a:extLst>
              </p14:cNvPr>
              <p14:cNvContentPartPr/>
              <p14:nvPr/>
            </p14:nvContentPartPr>
            <p14:xfrm>
              <a:off x="13445340" y="1588350"/>
              <a:ext cx="614520" cy="24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B6625A2-D4CD-4D7E-B1EC-C246998AC6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7340" y="1570710"/>
                <a:ext cx="6501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E38EAE9-5B1F-57B9-6F11-A323B71E1829}"/>
                  </a:ext>
                </a:extLst>
              </p14:cNvPr>
              <p14:cNvContentPartPr/>
              <p14:nvPr/>
            </p14:nvContentPartPr>
            <p14:xfrm>
              <a:off x="15872100" y="1588350"/>
              <a:ext cx="606240" cy="11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E38EAE9-5B1F-57B9-6F11-A323B71E18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54036" y="1570710"/>
                <a:ext cx="642007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C5E0AED-DEAD-CE59-6A55-7C3E2BF27F2E}"/>
                  </a:ext>
                </a:extLst>
              </p14:cNvPr>
              <p14:cNvContentPartPr/>
              <p14:nvPr/>
            </p14:nvContentPartPr>
            <p14:xfrm>
              <a:off x="15890820" y="1570350"/>
              <a:ext cx="477000" cy="42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C5E0AED-DEAD-CE59-6A55-7C3E2BF27F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873180" y="1552710"/>
                <a:ext cx="5126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9BC9601-841F-DD9F-7FB6-6F5744CDB123}"/>
                  </a:ext>
                </a:extLst>
              </p14:cNvPr>
              <p14:cNvContentPartPr/>
              <p14:nvPr/>
            </p14:nvContentPartPr>
            <p14:xfrm>
              <a:off x="13147200" y="1607400"/>
              <a:ext cx="340200" cy="1836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9BC9601-841F-DD9F-7FB6-6F5744CDB12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129560" y="1589400"/>
                <a:ext cx="375840" cy="21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3ABD8D1-1A30-4DA5-3B0F-B800B33B1125}"/>
              </a:ext>
            </a:extLst>
          </p:cNvPr>
          <p:cNvGrpSpPr/>
          <p:nvPr/>
        </p:nvGrpSpPr>
        <p:grpSpPr>
          <a:xfrm>
            <a:off x="16520040" y="1592640"/>
            <a:ext cx="264600" cy="175320"/>
            <a:chOff x="16520040" y="1592640"/>
            <a:chExt cx="26460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74AEA04-EA3A-7DF8-2FED-7F2FDE867B69}"/>
                    </a:ext>
                  </a:extLst>
                </p14:cNvPr>
                <p14:cNvContentPartPr/>
                <p14:nvPr/>
              </p14:nvContentPartPr>
              <p14:xfrm>
                <a:off x="16520040" y="1600200"/>
                <a:ext cx="264600" cy="167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74AEA04-EA3A-7DF8-2FED-7F2FDE867B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502400" y="1582200"/>
                  <a:ext cx="300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6EB05DD-663B-6602-D9BA-2BD66543DBC2}"/>
                    </a:ext>
                  </a:extLst>
                </p14:cNvPr>
                <p14:cNvContentPartPr/>
                <p14:nvPr/>
              </p14:nvContentPartPr>
              <p14:xfrm>
                <a:off x="16619040" y="1592640"/>
                <a:ext cx="102600" cy="101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6EB05DD-663B-6602-D9BA-2BD66543DB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601400" y="1574640"/>
                  <a:ext cx="138240" cy="137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531</Words>
  <Application>Microsoft Office PowerPoint</Application>
  <PresentationFormat>Custom</PresentationFormat>
  <Paragraphs>68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Poppins Semi-Bold</vt:lpstr>
      <vt:lpstr>Congenial Black</vt:lpstr>
      <vt:lpstr>Horizon</vt:lpstr>
      <vt:lpstr>HK Modular</vt:lpstr>
      <vt:lpstr>ADLaM Display</vt:lpstr>
      <vt:lpstr>Aptos Narrow</vt:lpstr>
      <vt:lpstr>Amasis MT Pro Medium</vt:lpstr>
      <vt:lpstr>Arial</vt:lpstr>
      <vt:lpstr>Calibri</vt:lpstr>
      <vt:lpstr>Bookman Old Style</vt:lpstr>
      <vt:lpstr>Aptos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www.reallygreatsite.com</dc:title>
  <dc:creator>yasmin amgad</dc:creator>
  <cp:lastModifiedBy>yasmin amgad</cp:lastModifiedBy>
  <cp:revision>6</cp:revision>
  <dcterms:created xsi:type="dcterms:W3CDTF">2006-08-16T00:00:00Z</dcterms:created>
  <dcterms:modified xsi:type="dcterms:W3CDTF">2025-10-21T16:22:17Z</dcterms:modified>
  <dc:identifier>DAG1S2vZgU4</dc:identifier>
</cp:coreProperties>
</file>